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5" r:id="rId1"/>
    <p:sldMasterId id="2147483769" r:id="rId2"/>
  </p:sldMasterIdLst>
  <p:notesMasterIdLst>
    <p:notesMasterId r:id="rId64"/>
  </p:notesMasterIdLst>
  <p:sldIdLst>
    <p:sldId id="341" r:id="rId3"/>
    <p:sldId id="342" r:id="rId4"/>
    <p:sldId id="337" r:id="rId5"/>
    <p:sldId id="334" r:id="rId6"/>
    <p:sldId id="258" r:id="rId7"/>
    <p:sldId id="260" r:id="rId8"/>
    <p:sldId id="261" r:id="rId9"/>
    <p:sldId id="262" r:id="rId10"/>
    <p:sldId id="263" r:id="rId11"/>
    <p:sldId id="264" r:id="rId12"/>
    <p:sldId id="267" r:id="rId13"/>
    <p:sldId id="268" r:id="rId14"/>
    <p:sldId id="273" r:id="rId15"/>
    <p:sldId id="274" r:id="rId16"/>
    <p:sldId id="275" r:id="rId17"/>
    <p:sldId id="276" r:id="rId18"/>
    <p:sldId id="277" r:id="rId19"/>
    <p:sldId id="279" r:id="rId20"/>
    <p:sldId id="280" r:id="rId21"/>
    <p:sldId id="281" r:id="rId22"/>
    <p:sldId id="282" r:id="rId23"/>
    <p:sldId id="283" r:id="rId24"/>
    <p:sldId id="284" r:id="rId25"/>
    <p:sldId id="338" r:id="rId26"/>
    <p:sldId id="296" r:id="rId27"/>
    <p:sldId id="300" r:id="rId28"/>
    <p:sldId id="332" r:id="rId29"/>
    <p:sldId id="344" r:id="rId30"/>
    <p:sldId id="330" r:id="rId31"/>
    <p:sldId id="308" r:id="rId32"/>
    <p:sldId id="303" r:id="rId33"/>
    <p:sldId id="306" r:id="rId34"/>
    <p:sldId id="307" r:id="rId35"/>
    <p:sldId id="345" r:id="rId36"/>
    <p:sldId id="292" r:id="rId37"/>
    <p:sldId id="293" r:id="rId38"/>
    <p:sldId id="309" r:id="rId39"/>
    <p:sldId id="346" r:id="rId40"/>
    <p:sldId id="311" r:id="rId41"/>
    <p:sldId id="310" r:id="rId42"/>
    <p:sldId id="339" r:id="rId43"/>
    <p:sldId id="312" r:id="rId44"/>
    <p:sldId id="323" r:id="rId45"/>
    <p:sldId id="313" r:id="rId46"/>
    <p:sldId id="314" r:id="rId47"/>
    <p:sldId id="315" r:id="rId48"/>
    <p:sldId id="316" r:id="rId49"/>
    <p:sldId id="317" r:id="rId50"/>
    <p:sldId id="318" r:id="rId51"/>
    <p:sldId id="347" r:id="rId52"/>
    <p:sldId id="319" r:id="rId53"/>
    <p:sldId id="321" r:id="rId54"/>
    <p:sldId id="322" r:id="rId55"/>
    <p:sldId id="324" r:id="rId56"/>
    <p:sldId id="328" r:id="rId57"/>
    <p:sldId id="326" r:id="rId58"/>
    <p:sldId id="327" r:id="rId59"/>
    <p:sldId id="329" r:id="rId60"/>
    <p:sldId id="331" r:id="rId61"/>
    <p:sldId id="340" r:id="rId62"/>
    <p:sldId id="343"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Calibri Light" panose="020F0302020204030204" pitchFamily="34" charset="0"/>
      <p:regular r:id="rId69"/>
      <p:italic r:id="rId70"/>
    </p:embeddedFont>
    <p:embeddedFont>
      <p:font typeface="Consolas" panose="020B0609020204030204" pitchFamily="49" charset="0"/>
      <p:regular r:id="rId71"/>
      <p:bold r:id="rId72"/>
      <p:italic r:id="rId73"/>
      <p:boldItalic r:id="rId74"/>
    </p:embeddedFont>
    <p:embeddedFont>
      <p:font typeface="Impact" panose="020B0806030902050204" pitchFamily="34" charset="0"/>
      <p:regular r:id="rId75"/>
    </p:embeddedFont>
    <p:embeddedFont>
      <p:font typeface="Roboto" panose="02000000000000000000" pitchFamily="2" charset="0"/>
      <p:regular r:id="rId76"/>
      <p:bold r:id="rId77"/>
      <p:italic r:id="rId78"/>
      <p:boldItalic r:id="rId79"/>
    </p:embeddedFont>
    <p:embeddedFont>
      <p:font typeface="Wingdings 2" panose="05020102010507070707" pitchFamily="18" charset="2"/>
      <p:regular r:id="rId80"/>
    </p:embeddedFont>
    <p:embeddedFont>
      <p:font typeface="Wingdings 3" panose="05040102010807070707" pitchFamily="18" charset="2"/>
      <p:regular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3792" autoAdjust="0"/>
  </p:normalViewPr>
  <p:slideViewPr>
    <p:cSldViewPr>
      <p:cViewPr varScale="1">
        <p:scale>
          <a:sx n="79" d="100"/>
          <a:sy n="79" d="100"/>
        </p:scale>
        <p:origin x="868" y="3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4.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fntdata"/><Relationship Id="rId61" Type="http://schemas.openxmlformats.org/officeDocument/2006/relationships/slide" Target="slides/slide59.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uka Mohanraj" userId="1e2ef1a2-791d-4e3a-9512-7cfb920dac40" providerId="ADAL" clId="{37F10EE9-7FC6-43B3-A97B-405E8FE9C96E}"/>
    <pc:docChg chg="delSld modSld">
      <pc:chgData name="Renuka Mohanraj" userId="1e2ef1a2-791d-4e3a-9512-7cfb920dac40" providerId="ADAL" clId="{37F10EE9-7FC6-43B3-A97B-405E8FE9C96E}" dt="2021-09-29T14:24:14.768" v="4" actId="20577"/>
      <pc:docMkLst>
        <pc:docMk/>
      </pc:docMkLst>
      <pc:sldChg chg="del">
        <pc:chgData name="Renuka Mohanraj" userId="1e2ef1a2-791d-4e3a-9512-7cfb920dac40" providerId="ADAL" clId="{37F10EE9-7FC6-43B3-A97B-405E8FE9C96E}" dt="2021-09-29T14:24:06.046" v="0" actId="47"/>
        <pc:sldMkLst>
          <pc:docMk/>
          <pc:sldMk cId="2209404361" sldId="320"/>
        </pc:sldMkLst>
      </pc:sldChg>
      <pc:sldChg chg="modSp mod">
        <pc:chgData name="Renuka Mohanraj" userId="1e2ef1a2-791d-4e3a-9512-7cfb920dac40" providerId="ADAL" clId="{37F10EE9-7FC6-43B3-A97B-405E8FE9C96E}" dt="2021-09-29T14:24:11.159" v="2" actId="20577"/>
        <pc:sldMkLst>
          <pc:docMk/>
          <pc:sldMk cId="3442332490" sldId="321"/>
        </pc:sldMkLst>
        <pc:spChg chg="mod">
          <ac:chgData name="Renuka Mohanraj" userId="1e2ef1a2-791d-4e3a-9512-7cfb920dac40" providerId="ADAL" clId="{37F10EE9-7FC6-43B3-A97B-405E8FE9C96E}" dt="2021-09-29T14:24:11.159" v="2" actId="20577"/>
          <ac:spMkLst>
            <pc:docMk/>
            <pc:sldMk cId="3442332490" sldId="321"/>
            <ac:spMk id="3" creationId="{00000000-0000-0000-0000-000000000000}"/>
          </ac:spMkLst>
        </pc:spChg>
      </pc:sldChg>
      <pc:sldChg chg="modSp mod">
        <pc:chgData name="Renuka Mohanraj" userId="1e2ef1a2-791d-4e3a-9512-7cfb920dac40" providerId="ADAL" clId="{37F10EE9-7FC6-43B3-A97B-405E8FE9C96E}" dt="2021-09-29T14:24:14.768" v="4" actId="20577"/>
        <pc:sldMkLst>
          <pc:docMk/>
          <pc:sldMk cId="2422733406" sldId="322"/>
        </pc:sldMkLst>
        <pc:spChg chg="mod">
          <ac:chgData name="Renuka Mohanraj" userId="1e2ef1a2-791d-4e3a-9512-7cfb920dac40" providerId="ADAL" clId="{37F10EE9-7FC6-43B3-A97B-405E8FE9C96E}" dt="2021-09-29T14:24:14.768" v="4" actId="20577"/>
          <ac:spMkLst>
            <pc:docMk/>
            <pc:sldMk cId="2422733406" sldId="32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092637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1" name="Shape 5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5" name="Shape 5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a:p>
            <a:pPr marL="0" lvl="0" indent="0">
              <a:spcBef>
                <a:spcPts val="0"/>
              </a:spcBef>
              <a:spcAft>
                <a:spcPts val="0"/>
              </a:spcAft>
              <a:buNone/>
            </a:pPr>
            <a:endParaRPr dirty="0"/>
          </a:p>
          <a:p>
            <a:pPr marL="0" lvl="0" indent="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2" name="Shape 5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39700" indent="0">
              <a:buNone/>
            </a:pPr>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0" kern="1200" dirty="0">
                <a:solidFill>
                  <a:schemeClr val="tx1"/>
                </a:solidFill>
                <a:effectLst/>
                <a:latin typeface="+mn-lt"/>
                <a:ea typeface="+mn-ea"/>
                <a:cs typeface="+mn-cs"/>
              </a:rPr>
              <a:t>Stretching Columns</a:t>
            </a:r>
          </a:p>
          <a:p>
            <a:r>
              <a:rPr lang="en-US" sz="1400" b="0" i="0" kern="1200" dirty="0">
                <a:solidFill>
                  <a:schemeClr val="tx1"/>
                </a:solidFill>
                <a:effectLst/>
                <a:latin typeface="+mn-lt"/>
                <a:ea typeface="+mn-ea"/>
                <a:cs typeface="+mn-cs"/>
              </a:rPr>
              <a:t>The default width of a column is set equal to the width of the widest column, but we can stretch the column(s) to take up available free space using the </a:t>
            </a:r>
            <a:r>
              <a:rPr lang="en-US" sz="1400" b="0" i="0" kern="1200" dirty="0" err="1">
                <a:solidFill>
                  <a:schemeClr val="tx1"/>
                </a:solidFill>
                <a:effectLst/>
                <a:latin typeface="+mn-lt"/>
                <a:ea typeface="+mn-ea"/>
                <a:cs typeface="+mn-cs"/>
              </a:rPr>
              <a:t>android:stretchColumns</a:t>
            </a:r>
            <a:r>
              <a:rPr lang="en-US" sz="1400" b="0" i="0" kern="1200" dirty="0">
                <a:solidFill>
                  <a:schemeClr val="tx1"/>
                </a:solidFill>
                <a:effectLst/>
                <a:latin typeface="+mn-lt"/>
                <a:ea typeface="+mn-ea"/>
                <a:cs typeface="+mn-cs"/>
              </a:rPr>
              <a:t> attribute in the </a:t>
            </a:r>
            <a:r>
              <a:rPr lang="en-US" sz="1400" b="0" i="0" kern="1200" dirty="0" err="1">
                <a:solidFill>
                  <a:schemeClr val="tx1"/>
                </a:solidFill>
                <a:effectLst/>
                <a:latin typeface="+mn-lt"/>
                <a:ea typeface="+mn-ea"/>
                <a:cs typeface="+mn-cs"/>
              </a:rPr>
              <a:t>TableLayout</a:t>
            </a:r>
            <a:r>
              <a:rPr lang="en-US" sz="1400" b="0" i="0" kern="1200" dirty="0">
                <a:solidFill>
                  <a:schemeClr val="tx1"/>
                </a:solidFill>
                <a:effectLst/>
                <a:latin typeface="+mn-lt"/>
                <a:ea typeface="+mn-ea"/>
                <a:cs typeface="+mn-cs"/>
              </a:rPr>
              <a:t>. The value assigned to this attribute can be a single column number or a comma-delimited list of column numbers. The specified columns are stretched to take up any available space on the row.</a:t>
            </a:r>
          </a:p>
          <a:p>
            <a:endParaRPr lang="en-US" sz="1400" b="1" i="0" kern="1200" dirty="0">
              <a:solidFill>
                <a:schemeClr val="tx1"/>
              </a:solidFill>
              <a:effectLst/>
              <a:latin typeface="+mn-lt"/>
              <a:ea typeface="+mn-ea"/>
              <a:cs typeface="+mn-cs"/>
            </a:endParaRPr>
          </a:p>
          <a:p>
            <a:r>
              <a:rPr lang="en-US" sz="1400" b="1" i="0" kern="1200" dirty="0" err="1">
                <a:solidFill>
                  <a:schemeClr val="tx1"/>
                </a:solidFill>
                <a:effectLst/>
                <a:latin typeface="+mn-lt"/>
                <a:ea typeface="+mn-ea"/>
                <a:cs typeface="+mn-cs"/>
              </a:rPr>
              <a:t>android:stretchColumns</a:t>
            </a:r>
            <a:r>
              <a:rPr lang="en-US" sz="1400" b="1" i="0" kern="1200" dirty="0">
                <a:solidFill>
                  <a:schemeClr val="tx1"/>
                </a:solidFill>
                <a:effectLst/>
                <a:latin typeface="+mn-lt"/>
                <a:ea typeface="+mn-ea"/>
                <a:cs typeface="+mn-cs"/>
              </a:rPr>
              <a:t>="1"</a:t>
            </a:r>
            <a:r>
              <a:rPr lang="en-US" sz="1400" b="0" i="0" kern="1200" dirty="0">
                <a:solidFill>
                  <a:schemeClr val="tx1"/>
                </a:solidFill>
                <a:effectLst/>
                <a:latin typeface="+mn-lt"/>
                <a:ea typeface="+mn-ea"/>
                <a:cs typeface="+mn-cs"/>
              </a:rPr>
              <a:t>—The second column (because the column numbers are 0-based) is stretched to take up any available space in the row.</a:t>
            </a:r>
          </a:p>
          <a:p>
            <a:r>
              <a:rPr lang="en-US" sz="1400" b="1" i="0" kern="1200" dirty="0" err="1">
                <a:solidFill>
                  <a:schemeClr val="tx1"/>
                </a:solidFill>
                <a:effectLst/>
                <a:latin typeface="+mn-lt"/>
                <a:ea typeface="+mn-ea"/>
                <a:cs typeface="+mn-cs"/>
              </a:rPr>
              <a:t>android:stretchColumns</a:t>
            </a:r>
            <a:r>
              <a:rPr lang="en-US" sz="1400" b="1" i="0" kern="1200" dirty="0">
                <a:solidFill>
                  <a:schemeClr val="tx1"/>
                </a:solidFill>
                <a:effectLst/>
                <a:latin typeface="+mn-lt"/>
                <a:ea typeface="+mn-ea"/>
                <a:cs typeface="+mn-cs"/>
              </a:rPr>
              <a:t>="0,1"</a:t>
            </a:r>
            <a:r>
              <a:rPr lang="en-US" sz="1400" b="0" i="0" kern="1200" dirty="0">
                <a:solidFill>
                  <a:schemeClr val="tx1"/>
                </a:solidFill>
                <a:effectLst/>
                <a:latin typeface="+mn-lt"/>
                <a:ea typeface="+mn-ea"/>
                <a:cs typeface="+mn-cs"/>
              </a:rPr>
              <a:t>—Both the first and second columns are stretched to take up the available space in the row.</a:t>
            </a:r>
          </a:p>
          <a:p>
            <a:r>
              <a:rPr lang="en-US" sz="1400" b="1" i="0" kern="1200" dirty="0" err="1">
                <a:solidFill>
                  <a:schemeClr val="tx1"/>
                </a:solidFill>
                <a:effectLst/>
                <a:latin typeface="+mn-lt"/>
                <a:ea typeface="+mn-ea"/>
                <a:cs typeface="+mn-cs"/>
              </a:rPr>
              <a:t>android:stretchColumns</a:t>
            </a:r>
            <a:r>
              <a:rPr lang="en-US" sz="1400" b="1" i="0" kern="1200" dirty="0">
                <a:solidFill>
                  <a:schemeClr val="tx1"/>
                </a:solidFill>
                <a:effectLst/>
                <a:latin typeface="+mn-lt"/>
                <a:ea typeface="+mn-ea"/>
                <a:cs typeface="+mn-cs"/>
              </a:rPr>
              <a:t>="*"</a:t>
            </a:r>
            <a:r>
              <a:rPr lang="en-US" sz="1400" b="0" i="0" kern="1200" dirty="0">
                <a:solidFill>
                  <a:schemeClr val="tx1"/>
                </a:solidFill>
                <a:effectLst/>
                <a:latin typeface="+mn-lt"/>
                <a:ea typeface="+mn-ea"/>
                <a:cs typeface="+mn-cs"/>
              </a:rPr>
              <a:t>—All columns are stretched to take up the available space.</a:t>
            </a:r>
          </a:p>
          <a:p>
            <a:endParaRPr lang="en-US" dirty="0"/>
          </a:p>
          <a:p>
            <a:r>
              <a:rPr lang="en-US" sz="1200" b="1" i="0" kern="1200" dirty="0">
                <a:solidFill>
                  <a:schemeClr val="tx1"/>
                </a:solidFill>
                <a:effectLst/>
                <a:latin typeface="+mn-lt"/>
                <a:ea typeface="+mn-ea"/>
                <a:cs typeface="+mn-cs"/>
              </a:rPr>
              <a:t>Spanning Columns</a:t>
            </a:r>
          </a:p>
          <a:p>
            <a:r>
              <a:rPr lang="en-US" sz="1200" b="0" i="0" kern="1200" dirty="0">
                <a:solidFill>
                  <a:schemeClr val="tx1"/>
                </a:solidFill>
                <a:effectLst/>
                <a:latin typeface="+mn-lt"/>
                <a:ea typeface="+mn-ea"/>
                <a:cs typeface="+mn-cs"/>
              </a:rPr>
              <a:t>We can make a column span or take up the space of one or more columns by using the </a:t>
            </a:r>
            <a:r>
              <a:rPr lang="en-US" sz="1200" b="0" i="0" kern="1200" dirty="0" err="1">
                <a:solidFill>
                  <a:schemeClr val="tx1"/>
                </a:solidFill>
                <a:effectLst/>
                <a:latin typeface="+mn-lt"/>
                <a:ea typeface="+mn-ea"/>
                <a:cs typeface="+mn-cs"/>
              </a:rPr>
              <a:t>android:layout_span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attribute. The value assigned to this attribute must be &gt;=1. For example, the following value makes the control take or span up to two columns:</a:t>
            </a:r>
          </a:p>
          <a:p>
            <a:r>
              <a:rPr lang="en-US" dirty="0" err="1"/>
              <a:t>android:layout_span</a:t>
            </a:r>
            <a:r>
              <a:rPr lang="en-US" dirty="0"/>
              <a:t>="2"</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7ED83B-0D51-47C8-9F1D-EACDE1CE35B4}" type="slidenum">
              <a:rPr lang="en-US" smtClean="0"/>
              <a:t>26</a:t>
            </a:fld>
            <a:endParaRPr lang="en-US"/>
          </a:p>
        </p:txBody>
      </p:sp>
    </p:spTree>
    <p:extLst>
      <p:ext uri="{BB962C8B-B14F-4D97-AF65-F5344CB8AC3E}">
        <p14:creationId xmlns:p14="http://schemas.microsoft.com/office/powerpoint/2010/main" val="501413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Stretching Columns</a:t>
            </a:r>
          </a:p>
          <a:p>
            <a:r>
              <a:rPr lang="en-US" sz="1200" b="0" i="0" kern="1200" dirty="0">
                <a:solidFill>
                  <a:schemeClr val="tx1"/>
                </a:solidFill>
                <a:effectLst/>
                <a:latin typeface="+mn-lt"/>
                <a:ea typeface="+mn-ea"/>
                <a:cs typeface="+mn-cs"/>
              </a:rPr>
              <a:t>The default width of a column is set equal to the width of the widest column, but we can stretch the column(s) to take up available free space using the </a:t>
            </a:r>
            <a:r>
              <a:rPr lang="en-US" sz="1200" b="0" i="0" kern="1200" dirty="0" err="1">
                <a:solidFill>
                  <a:schemeClr val="tx1"/>
                </a:solidFill>
                <a:effectLst/>
                <a:latin typeface="+mn-lt"/>
                <a:ea typeface="+mn-ea"/>
                <a:cs typeface="+mn-cs"/>
              </a:rPr>
              <a:t>android:stretchColumns</a:t>
            </a:r>
            <a:r>
              <a:rPr lang="en-US" sz="1200" b="0" i="0" kern="1200" dirty="0">
                <a:solidFill>
                  <a:schemeClr val="tx1"/>
                </a:solidFill>
                <a:effectLst/>
                <a:latin typeface="+mn-lt"/>
                <a:ea typeface="+mn-ea"/>
                <a:cs typeface="+mn-cs"/>
              </a:rPr>
              <a:t> attribute in the </a:t>
            </a:r>
            <a:r>
              <a:rPr lang="en-US" sz="1200" b="0" i="0" kern="1200" dirty="0" err="1">
                <a:solidFill>
                  <a:schemeClr val="tx1"/>
                </a:solidFill>
                <a:effectLst/>
                <a:latin typeface="+mn-lt"/>
                <a:ea typeface="+mn-ea"/>
                <a:cs typeface="+mn-cs"/>
              </a:rPr>
              <a:t>TableLayout</a:t>
            </a:r>
            <a:r>
              <a:rPr lang="en-US" sz="1200" b="0" i="0" kern="1200" dirty="0">
                <a:solidFill>
                  <a:schemeClr val="tx1"/>
                </a:solidFill>
                <a:effectLst/>
                <a:latin typeface="+mn-lt"/>
                <a:ea typeface="+mn-ea"/>
                <a:cs typeface="+mn-cs"/>
              </a:rPr>
              <a:t>. The value assigned to this attribute can be a single column number or a comma-delimited list of column numbers. The specified columns are stretched to take up any available space on the row.</a:t>
            </a:r>
          </a:p>
          <a:p>
            <a:endParaRPr lang="en-US" sz="1200" b="1"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android:stretchColumns</a:t>
            </a: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—The second column (because the column numbers are 0-based) is stretched to take up any available space in the row.</a:t>
            </a:r>
          </a:p>
          <a:p>
            <a:r>
              <a:rPr lang="en-US" sz="1200" b="1" i="0" kern="1200" dirty="0" err="1">
                <a:solidFill>
                  <a:schemeClr val="tx1"/>
                </a:solidFill>
                <a:effectLst/>
                <a:latin typeface="+mn-lt"/>
                <a:ea typeface="+mn-ea"/>
                <a:cs typeface="+mn-cs"/>
              </a:rPr>
              <a:t>android:stretchColumns</a:t>
            </a:r>
            <a:r>
              <a:rPr lang="en-US" sz="1200" b="1" i="0" kern="1200" dirty="0">
                <a:solidFill>
                  <a:schemeClr val="tx1"/>
                </a:solidFill>
                <a:effectLst/>
                <a:latin typeface="+mn-lt"/>
                <a:ea typeface="+mn-ea"/>
                <a:cs typeface="+mn-cs"/>
              </a:rPr>
              <a:t>="0,1"</a:t>
            </a:r>
            <a:r>
              <a:rPr lang="en-US" sz="1200" b="0" i="0" kern="1200" dirty="0">
                <a:solidFill>
                  <a:schemeClr val="tx1"/>
                </a:solidFill>
                <a:effectLst/>
                <a:latin typeface="+mn-lt"/>
                <a:ea typeface="+mn-ea"/>
                <a:cs typeface="+mn-cs"/>
              </a:rPr>
              <a:t>—Both the first and second columns are stretched to take up the available space in the row.</a:t>
            </a:r>
          </a:p>
          <a:p>
            <a:r>
              <a:rPr lang="en-US" sz="1200" b="1" i="0" kern="1200" dirty="0" err="1">
                <a:solidFill>
                  <a:schemeClr val="tx1"/>
                </a:solidFill>
                <a:effectLst/>
                <a:latin typeface="+mn-lt"/>
                <a:ea typeface="+mn-ea"/>
                <a:cs typeface="+mn-cs"/>
              </a:rPr>
              <a:t>android:stretchColumns</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—All columns are stretched to take up the available space.</a:t>
            </a:r>
          </a:p>
          <a:p>
            <a:endParaRPr lang="en-US" dirty="0"/>
          </a:p>
          <a:p>
            <a:r>
              <a:rPr lang="en-US" sz="1200" b="1" i="0" kern="1200" dirty="0">
                <a:solidFill>
                  <a:schemeClr val="tx1"/>
                </a:solidFill>
                <a:effectLst/>
                <a:latin typeface="+mn-lt"/>
                <a:ea typeface="+mn-ea"/>
                <a:cs typeface="+mn-cs"/>
              </a:rPr>
              <a:t>Spanning Columns</a:t>
            </a:r>
          </a:p>
          <a:p>
            <a:r>
              <a:rPr lang="en-US" sz="1200" b="0" i="0" kern="1200" dirty="0">
                <a:solidFill>
                  <a:schemeClr val="tx1"/>
                </a:solidFill>
                <a:effectLst/>
                <a:latin typeface="+mn-lt"/>
                <a:ea typeface="+mn-ea"/>
                <a:cs typeface="+mn-cs"/>
              </a:rPr>
              <a:t>We can make a column span or take up the space of one or more columns by using the </a:t>
            </a:r>
            <a:r>
              <a:rPr lang="en-US" sz="1200" b="0" i="0" kern="1200" dirty="0" err="1">
                <a:solidFill>
                  <a:schemeClr val="tx1"/>
                </a:solidFill>
                <a:effectLst/>
                <a:latin typeface="+mn-lt"/>
                <a:ea typeface="+mn-ea"/>
                <a:cs typeface="+mn-cs"/>
              </a:rPr>
              <a:t>android:layout_span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attribute. The value assigned to this attribute must be &gt;=1. For example, the following value makes the control take or span up to two columns:</a:t>
            </a:r>
          </a:p>
          <a:p>
            <a:r>
              <a:rPr lang="en-US" dirty="0" err="1"/>
              <a:t>android:layout_span</a:t>
            </a:r>
            <a:r>
              <a:rPr lang="en-US" dirty="0"/>
              <a:t>="2"</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7ED83B-0D51-47C8-9F1D-EACDE1CE35B4}" type="slidenum">
              <a:rPr lang="en-US" smtClean="0"/>
              <a:t>27</a:t>
            </a:fld>
            <a:endParaRPr lang="en-US"/>
          </a:p>
        </p:txBody>
      </p:sp>
    </p:spTree>
    <p:extLst>
      <p:ext uri="{BB962C8B-B14F-4D97-AF65-F5344CB8AC3E}">
        <p14:creationId xmlns:p14="http://schemas.microsoft.com/office/powerpoint/2010/main" val="2042302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Stretching Columns</a:t>
            </a:r>
          </a:p>
          <a:p>
            <a:r>
              <a:rPr lang="en-US" sz="1200" b="0" i="0" kern="1200" dirty="0">
                <a:solidFill>
                  <a:schemeClr val="tx1"/>
                </a:solidFill>
                <a:effectLst/>
                <a:latin typeface="+mn-lt"/>
                <a:ea typeface="+mn-ea"/>
                <a:cs typeface="+mn-cs"/>
              </a:rPr>
              <a:t>The default width of a column is set equal to the width of the widest column, but we can stretch the column(s) to take up available free space using the </a:t>
            </a:r>
            <a:r>
              <a:rPr lang="en-US" sz="1200" b="0" i="0" kern="1200" dirty="0" err="1">
                <a:solidFill>
                  <a:schemeClr val="tx1"/>
                </a:solidFill>
                <a:effectLst/>
                <a:latin typeface="+mn-lt"/>
                <a:ea typeface="+mn-ea"/>
                <a:cs typeface="+mn-cs"/>
              </a:rPr>
              <a:t>android:stretchColumns</a:t>
            </a:r>
            <a:r>
              <a:rPr lang="en-US" sz="1200" b="0" i="0" kern="1200" dirty="0">
                <a:solidFill>
                  <a:schemeClr val="tx1"/>
                </a:solidFill>
                <a:effectLst/>
                <a:latin typeface="+mn-lt"/>
                <a:ea typeface="+mn-ea"/>
                <a:cs typeface="+mn-cs"/>
              </a:rPr>
              <a:t> attribute in the </a:t>
            </a:r>
            <a:r>
              <a:rPr lang="en-US" sz="1200" b="0" i="0" kern="1200" dirty="0" err="1">
                <a:solidFill>
                  <a:schemeClr val="tx1"/>
                </a:solidFill>
                <a:effectLst/>
                <a:latin typeface="+mn-lt"/>
                <a:ea typeface="+mn-ea"/>
                <a:cs typeface="+mn-cs"/>
              </a:rPr>
              <a:t>TableLayout</a:t>
            </a:r>
            <a:r>
              <a:rPr lang="en-US" sz="1200" b="0" i="0" kern="1200" dirty="0">
                <a:solidFill>
                  <a:schemeClr val="tx1"/>
                </a:solidFill>
                <a:effectLst/>
                <a:latin typeface="+mn-lt"/>
                <a:ea typeface="+mn-ea"/>
                <a:cs typeface="+mn-cs"/>
              </a:rPr>
              <a:t>. The value assigned to this attribute can be a single column number or a comma-delimited list of column numbers. The specified columns are stretched to take up any available space on the row.</a:t>
            </a:r>
          </a:p>
          <a:p>
            <a:endParaRPr lang="en-US" sz="1200" b="1"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android:stretchColumns</a:t>
            </a: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—The second column (because the column numbers are 0-based) is stretched to take up any available space in the row.</a:t>
            </a:r>
          </a:p>
          <a:p>
            <a:r>
              <a:rPr lang="en-US" sz="1200" b="1" i="0" kern="1200" dirty="0" err="1">
                <a:solidFill>
                  <a:schemeClr val="tx1"/>
                </a:solidFill>
                <a:effectLst/>
                <a:latin typeface="+mn-lt"/>
                <a:ea typeface="+mn-ea"/>
                <a:cs typeface="+mn-cs"/>
              </a:rPr>
              <a:t>android:stretchColumns</a:t>
            </a:r>
            <a:r>
              <a:rPr lang="en-US" sz="1200" b="1" i="0" kern="1200" dirty="0">
                <a:solidFill>
                  <a:schemeClr val="tx1"/>
                </a:solidFill>
                <a:effectLst/>
                <a:latin typeface="+mn-lt"/>
                <a:ea typeface="+mn-ea"/>
                <a:cs typeface="+mn-cs"/>
              </a:rPr>
              <a:t>="0,1"</a:t>
            </a:r>
            <a:r>
              <a:rPr lang="en-US" sz="1200" b="0" i="0" kern="1200" dirty="0">
                <a:solidFill>
                  <a:schemeClr val="tx1"/>
                </a:solidFill>
                <a:effectLst/>
                <a:latin typeface="+mn-lt"/>
                <a:ea typeface="+mn-ea"/>
                <a:cs typeface="+mn-cs"/>
              </a:rPr>
              <a:t>—Both the first and second columns are stretched to take up the available space in the row.</a:t>
            </a:r>
          </a:p>
          <a:p>
            <a:r>
              <a:rPr lang="en-US" sz="1200" b="1" i="0" kern="1200" dirty="0" err="1">
                <a:solidFill>
                  <a:schemeClr val="tx1"/>
                </a:solidFill>
                <a:effectLst/>
                <a:latin typeface="+mn-lt"/>
                <a:ea typeface="+mn-ea"/>
                <a:cs typeface="+mn-cs"/>
              </a:rPr>
              <a:t>android:stretchColumns</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—All columns are stretched to take up the available space.</a:t>
            </a:r>
          </a:p>
          <a:p>
            <a:endParaRPr lang="en-US" dirty="0"/>
          </a:p>
          <a:p>
            <a:r>
              <a:rPr lang="en-US" sz="1200" b="1" i="0" kern="1200" dirty="0">
                <a:solidFill>
                  <a:schemeClr val="tx1"/>
                </a:solidFill>
                <a:effectLst/>
                <a:latin typeface="+mn-lt"/>
                <a:ea typeface="+mn-ea"/>
                <a:cs typeface="+mn-cs"/>
              </a:rPr>
              <a:t>Spanning Columns</a:t>
            </a:r>
          </a:p>
          <a:p>
            <a:r>
              <a:rPr lang="en-US" sz="1200" b="0" i="0" kern="1200" dirty="0">
                <a:solidFill>
                  <a:schemeClr val="tx1"/>
                </a:solidFill>
                <a:effectLst/>
                <a:latin typeface="+mn-lt"/>
                <a:ea typeface="+mn-ea"/>
                <a:cs typeface="+mn-cs"/>
              </a:rPr>
              <a:t>We can make a column span or take up the space of one or more columns by using the </a:t>
            </a:r>
            <a:r>
              <a:rPr lang="en-US" sz="1200" b="0" i="0" kern="1200" dirty="0" err="1">
                <a:solidFill>
                  <a:schemeClr val="tx1"/>
                </a:solidFill>
                <a:effectLst/>
                <a:latin typeface="+mn-lt"/>
                <a:ea typeface="+mn-ea"/>
                <a:cs typeface="+mn-cs"/>
              </a:rPr>
              <a:t>android:layout_span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attribute. The value assigned to this attribute must be &gt;=1. For example, the following value makes the control take or span up to two columns:</a:t>
            </a:r>
          </a:p>
          <a:p>
            <a:r>
              <a:rPr lang="en-US" dirty="0" err="1"/>
              <a:t>android:layout_span</a:t>
            </a:r>
            <a:r>
              <a:rPr lang="en-US" dirty="0"/>
              <a:t>="2"</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7ED83B-0D51-47C8-9F1D-EACDE1CE35B4}" type="slidenum">
              <a:rPr lang="en-US" smtClean="0"/>
              <a:t>28</a:t>
            </a:fld>
            <a:endParaRPr lang="en-US"/>
          </a:p>
        </p:txBody>
      </p:sp>
    </p:spTree>
    <p:extLst>
      <p:ext uri="{BB962C8B-B14F-4D97-AF65-F5344CB8AC3E}">
        <p14:creationId xmlns:p14="http://schemas.microsoft.com/office/powerpoint/2010/main" val="631976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b="0" i="0" u="none" strike="noStrike" cap="none" dirty="0">
                <a:solidFill>
                  <a:srgbClr val="000000"/>
                </a:solidFill>
                <a:effectLst/>
                <a:latin typeface="Arial"/>
                <a:ea typeface="Arial"/>
                <a:cs typeface="Arial"/>
                <a:sym typeface="Arial"/>
              </a:rPr>
              <a:t>Dimens.xml </a:t>
            </a:r>
            <a:r>
              <a:rPr lang="en-US" sz="1100" b="0" i="0" u="none" strike="noStrike" cap="none" dirty="0">
                <a:solidFill>
                  <a:srgbClr val="000000"/>
                </a:solidFill>
                <a:effectLst/>
                <a:latin typeface="Arial"/>
                <a:ea typeface="Arial"/>
                <a:cs typeface="Arial"/>
                <a:sym typeface="Wingdings" panose="05000000000000000000" pitchFamily="2" charset="2"/>
              </a:rPr>
              <a:t> </a:t>
            </a:r>
            <a:r>
              <a:rPr lang="en-US" sz="1100" b="0" i="0" u="none" strike="noStrike" cap="none" dirty="0">
                <a:solidFill>
                  <a:srgbClr val="000000"/>
                </a:solidFill>
                <a:effectLst/>
                <a:latin typeface="Arial"/>
                <a:ea typeface="Arial"/>
                <a:cs typeface="Arial"/>
                <a:sym typeface="Arial"/>
              </a:rPr>
              <a:t>They’re intended to be used for styling dimensions (hence the name) such as width, height, etc.</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9" name="Shape 6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0" i="0" dirty="0" err="1">
                <a:solidFill>
                  <a:srgbClr val="4D5156"/>
                </a:solidFill>
                <a:effectLst/>
                <a:latin typeface="arial" panose="020B0604020202020204" pitchFamily="34" charset="0"/>
              </a:rPr>
              <a:t>Sp</a:t>
            </a:r>
            <a:r>
              <a:rPr lang="en-US" b="0" i="0" dirty="0">
                <a:solidFill>
                  <a:srgbClr val="4D5156"/>
                </a:solidFill>
                <a:effectLst/>
                <a:latin typeface="arial" panose="020B0604020202020204" pitchFamily="34" charset="0"/>
              </a:rPr>
              <a:t>- scaled by the user's </a:t>
            </a:r>
            <a:r>
              <a:rPr lang="en-US" b="1" i="0" dirty="0">
                <a:solidFill>
                  <a:srgbClr val="5F6368"/>
                </a:solidFill>
                <a:effectLst/>
                <a:latin typeface="arial" panose="020B0604020202020204" pitchFamily="34" charset="0"/>
              </a:rPr>
              <a:t>font</a:t>
            </a:r>
            <a:r>
              <a:rPr lang="en-US" b="0" i="0" dirty="0">
                <a:solidFill>
                  <a:srgbClr val="4D5156"/>
                </a:solidFill>
                <a:effectLst/>
                <a:latin typeface="arial" panose="020B0604020202020204" pitchFamily="34" charset="0"/>
              </a:rPr>
              <a:t> size preference</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onCreate</a:t>
            </a:r>
            <a:r>
              <a:rPr lang="en-US" dirty="0"/>
              <a:t>() - </a:t>
            </a:r>
            <a:r>
              <a:rPr lang="en-US" sz="1100" b="0" i="0" u="none" strike="noStrike" cap="none" dirty="0">
                <a:solidFill>
                  <a:srgbClr val="000000"/>
                </a:solidFill>
                <a:effectLst/>
                <a:latin typeface="Arial"/>
                <a:ea typeface="Arial"/>
                <a:cs typeface="Arial"/>
                <a:sym typeface="Arial"/>
              </a:rPr>
              <a:t>member fields initialization, restore saved state and call </a:t>
            </a:r>
            <a:r>
              <a:rPr lang="en-US" dirty="0" err="1"/>
              <a:t>setContentView</a:t>
            </a:r>
            <a:r>
              <a:rPr lang="en-US" dirty="0"/>
              <a:t>()</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err="1">
                <a:solidFill>
                  <a:srgbClr val="000000"/>
                </a:solidFill>
                <a:effectLst/>
                <a:latin typeface="Arial"/>
                <a:cs typeface="Arial"/>
                <a:sym typeface="Arial"/>
              </a:rPr>
              <a:t>onStart</a:t>
            </a:r>
            <a:r>
              <a:rPr lang="en-US" sz="1100" b="0" i="0" u="none" strike="noStrike" cap="none" dirty="0">
                <a:solidFill>
                  <a:srgbClr val="000000"/>
                </a:solidFill>
                <a:effectLst/>
                <a:latin typeface="Arial"/>
                <a:cs typeface="Arial"/>
                <a:sym typeface="Arial"/>
              </a:rPr>
              <a:t>() – listener implementation, resource allocation</a:t>
            </a:r>
          </a:p>
          <a:p>
            <a:r>
              <a:rPr lang="en-US" dirty="0" err="1"/>
              <a:t>onPause</a:t>
            </a:r>
            <a:r>
              <a:rPr lang="en-US" dirty="0"/>
              <a:t>() - </a:t>
            </a:r>
            <a:r>
              <a:rPr lang="en-US" sz="1100" b="0" i="0" u="none" strike="noStrike" cap="none" dirty="0">
                <a:solidFill>
                  <a:srgbClr val="000000"/>
                </a:solidFill>
                <a:effectLst/>
                <a:latin typeface="Arial"/>
                <a:ea typeface="Arial"/>
                <a:cs typeface="Arial"/>
                <a:sym typeface="Arial"/>
              </a:rPr>
              <a:t>you should pause or stop on-screen animations and videos that you resumed or started in </a:t>
            </a:r>
            <a:r>
              <a:rPr lang="en-US" dirty="0" err="1"/>
              <a:t>onResume</a:t>
            </a:r>
            <a:r>
              <a:rPr lang="en-US" dirty="0"/>
              <a:t>()</a:t>
            </a:r>
          </a:p>
          <a:p>
            <a:r>
              <a:rPr lang="en-US" dirty="0" err="1"/>
              <a:t>onStop</a:t>
            </a:r>
            <a:r>
              <a:rPr lang="en-US" dirty="0"/>
              <a:t>() - </a:t>
            </a:r>
            <a:r>
              <a:rPr lang="en-US" sz="1100" b="0" i="0" u="none" strike="noStrike" cap="none" dirty="0">
                <a:solidFill>
                  <a:srgbClr val="000000"/>
                </a:solidFill>
                <a:effectLst/>
                <a:latin typeface="Arial"/>
                <a:ea typeface="Arial"/>
                <a:cs typeface="Arial"/>
                <a:sym typeface="Arial"/>
              </a:rPr>
              <a:t> you will unregister </a:t>
            </a:r>
            <a:r>
              <a:rPr lang="en-US" sz="1100" b="0" i="0" u="none" strike="noStrike" cap="none">
                <a:solidFill>
                  <a:srgbClr val="000000"/>
                </a:solidFill>
                <a:effectLst/>
                <a:latin typeface="Arial"/>
                <a:ea typeface="Arial"/>
                <a:cs typeface="Arial"/>
                <a:sym typeface="Arial"/>
              </a:rPr>
              <a:t>all listeners </a:t>
            </a:r>
            <a:r>
              <a:rPr lang="en-US" sz="1100" b="0" i="0" u="none" strike="noStrike" cap="none" dirty="0">
                <a:solidFill>
                  <a:srgbClr val="000000"/>
                </a:solidFill>
                <a:effectLst/>
                <a:latin typeface="Arial"/>
                <a:ea typeface="Arial"/>
                <a:cs typeface="Arial"/>
                <a:sym typeface="Arial"/>
              </a:rPr>
              <a:t>and release all resources that were allocated in </a:t>
            </a:r>
            <a:r>
              <a:rPr lang="en-US" dirty="0" err="1"/>
              <a:t>onStart</a:t>
            </a:r>
            <a:r>
              <a:rPr lang="en-US" dirty="0"/>
              <a:t>()</a:t>
            </a:r>
          </a:p>
        </p:txBody>
      </p:sp>
    </p:spTree>
    <p:extLst>
      <p:ext uri="{BB962C8B-B14F-4D97-AF65-F5344CB8AC3E}">
        <p14:creationId xmlns:p14="http://schemas.microsoft.com/office/powerpoint/2010/main" val="100003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B0604020202020204" charset="0"/>
              </a:rPr>
              <a:t>The system kills processes when it needs to free up RAM; </a:t>
            </a:r>
            <a:endParaRPr lang="en-US" dirty="0"/>
          </a:p>
        </p:txBody>
      </p:sp>
    </p:spTree>
    <p:extLst>
      <p:ext uri="{BB962C8B-B14F-4D97-AF65-F5344CB8AC3E}">
        <p14:creationId xmlns:p14="http://schemas.microsoft.com/office/powerpoint/2010/main" val="141132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between Activity</a:t>
            </a:r>
            <a:r>
              <a:rPr lang="en-US" baseline="0" dirty="0"/>
              <a:t> and </a:t>
            </a:r>
            <a:r>
              <a:rPr lang="en-US" baseline="0" dirty="0" err="1"/>
              <a:t>AppcompatActivity</a:t>
            </a:r>
            <a:endParaRPr lang="en-US" baseline="0" dirty="0"/>
          </a:p>
          <a:p>
            <a:endParaRPr lang="en-US" baseline="0" dirty="0"/>
          </a:p>
          <a:p>
            <a:r>
              <a:rPr lang="en-US" sz="1200" b="0" i="0" kern="1200" dirty="0">
                <a:solidFill>
                  <a:schemeClr val="tx1"/>
                </a:solidFill>
                <a:effectLst/>
                <a:latin typeface="+mn-lt"/>
                <a:ea typeface="+mn-ea"/>
                <a:cs typeface="+mn-cs"/>
              </a:rPr>
              <a:t>By using Activity class in android you will not have to include any library, but then you will also not be able to target devices with API level less then 11.</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AppCompatActivity</a:t>
            </a:r>
            <a:r>
              <a:rPr lang="en-US" sz="1200" b="0" i="0" kern="1200" dirty="0">
                <a:solidFill>
                  <a:schemeClr val="tx1"/>
                </a:solidFill>
                <a:effectLst/>
                <a:latin typeface="+mn-lt"/>
                <a:ea typeface="+mn-ea"/>
                <a:cs typeface="+mn-cs"/>
              </a:rPr>
              <a:t> is good if you’re targeting devices below API level 11 too, it provides fragments and some of the latest functionality and helps if you want to deploy your application before API level 11.</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7ED83B-0D51-47C8-9F1D-EACDE1CE35B4}" type="slidenum">
              <a:rPr lang="en-US" smtClean="0"/>
              <a:t>49</a:t>
            </a:fld>
            <a:endParaRPr lang="en-US"/>
          </a:p>
        </p:txBody>
      </p:sp>
    </p:spTree>
    <p:extLst>
      <p:ext uri="{BB962C8B-B14F-4D97-AF65-F5344CB8AC3E}">
        <p14:creationId xmlns:p14="http://schemas.microsoft.com/office/powerpoint/2010/main" val="311993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between Activity</a:t>
            </a:r>
            <a:r>
              <a:rPr lang="en-US" baseline="0" dirty="0"/>
              <a:t> and </a:t>
            </a:r>
            <a:r>
              <a:rPr lang="en-US" baseline="0" dirty="0" err="1"/>
              <a:t>AppcompatActivity</a:t>
            </a:r>
            <a:endParaRPr lang="en-US" baseline="0" dirty="0"/>
          </a:p>
          <a:p>
            <a:endParaRPr lang="en-US" baseline="0" dirty="0"/>
          </a:p>
          <a:p>
            <a:r>
              <a:rPr lang="en-US" sz="1200" b="0" i="0" kern="1200" dirty="0">
                <a:solidFill>
                  <a:schemeClr val="tx1"/>
                </a:solidFill>
                <a:effectLst/>
                <a:latin typeface="+mn-lt"/>
                <a:ea typeface="+mn-ea"/>
                <a:cs typeface="+mn-cs"/>
              </a:rPr>
              <a:t>By using Activity class in android you will not have to include any library, but then you will also not be able to target devices with API level less then 11.</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AppCompatActivity</a:t>
            </a:r>
            <a:r>
              <a:rPr lang="en-US" sz="1200" b="0" i="0" kern="1200">
                <a:solidFill>
                  <a:schemeClr val="tx1"/>
                </a:solidFill>
                <a:effectLst/>
                <a:latin typeface="+mn-lt"/>
                <a:ea typeface="+mn-ea"/>
                <a:cs typeface="+mn-cs"/>
              </a:rPr>
              <a:t> is good if you’re targeting devices below API level 11 too, it provides fragments and some of the latest functionality and helps if you want to deploy your application before API level 11.</a:t>
            </a:r>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7ED83B-0D51-47C8-9F1D-EACDE1CE35B4}" type="slidenum">
              <a:rPr lang="en-US" smtClean="0"/>
              <a:t>50</a:t>
            </a:fld>
            <a:endParaRPr lang="en-US"/>
          </a:p>
        </p:txBody>
      </p:sp>
    </p:spTree>
    <p:extLst>
      <p:ext uri="{BB962C8B-B14F-4D97-AF65-F5344CB8AC3E}">
        <p14:creationId xmlns:p14="http://schemas.microsoft.com/office/powerpoint/2010/main" val="321226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0576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9143999" cy="385157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Title 1"/>
          <p:cNvSpPr>
            <a:spLocks noGrp="1"/>
          </p:cNvSpPr>
          <p:nvPr>
            <p:ph type="ctrTitle"/>
          </p:nvPr>
        </p:nvSpPr>
        <p:spPr>
          <a:xfrm>
            <a:off x="685800" y="2516886"/>
            <a:ext cx="8077200" cy="1255014"/>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3525" b="1"/>
            </a:lvl1pPr>
            <a:extLst/>
          </a:lstStyle>
          <a:p>
            <a:r>
              <a:rPr kumimoji="0" lang="en-US"/>
              <a:t>Click to edit Master title style</a:t>
            </a:r>
          </a:p>
        </p:txBody>
      </p:sp>
      <p:sp>
        <p:nvSpPr>
          <p:cNvPr id="3" name="Subtitle 2"/>
          <p:cNvSpPr>
            <a:spLocks noGrp="1"/>
          </p:cNvSpPr>
          <p:nvPr>
            <p:ph type="subTitle" idx="1"/>
          </p:nvPr>
        </p:nvSpPr>
        <p:spPr>
          <a:xfrm>
            <a:off x="685800" y="1371600"/>
            <a:ext cx="8077200" cy="1124712"/>
          </a:xfrm>
        </p:spPr>
        <p:txBody>
          <a:bodyPr lIns="118872" tIns="0" rIns="45720" bIns="0" anchor="b"/>
          <a:lstStyle>
            <a:lvl1pPr marL="0" indent="0" algn="l">
              <a:buNone/>
              <a:defRPr sz="1500">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0106B4A3-4212-4E39-93DE-E053E8F69C28}" type="datetimeFigureOut">
              <a:rPr lang="en-US" smtClean="0"/>
              <a:t>9/29/2021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
        <p:nvSpPr>
          <p:cNvPr id="10" name="Rectangle 9"/>
          <p:cNvSpPr/>
          <p:nvPr/>
        </p:nvSpPr>
        <p:spPr bwMode="invGray">
          <a:xfrm>
            <a:off x="0" y="3846251"/>
            <a:ext cx="9144000" cy="3429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Tree>
    <p:extLst>
      <p:ext uri="{BB962C8B-B14F-4D97-AF65-F5344CB8AC3E}">
        <p14:creationId xmlns:p14="http://schemas.microsoft.com/office/powerpoint/2010/main" val="1749173924"/>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106B4A3-4212-4E39-93DE-E053E8F69C28}" type="datetimeFigureOut">
              <a:rPr lang="en-US" smtClean="0"/>
              <a:t>9/29/2021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7637874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51435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8" name="Rectangle 7"/>
          <p:cNvSpPr/>
          <p:nvPr/>
        </p:nvSpPr>
        <p:spPr bwMode="ltGray">
          <a:xfrm>
            <a:off x="6647688" y="0"/>
            <a:ext cx="2514601" cy="51435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Vertical Title 1"/>
          <p:cNvSpPr>
            <a:spLocks noGrp="1"/>
          </p:cNvSpPr>
          <p:nvPr>
            <p:ph type="title" orient="vert"/>
          </p:nvPr>
        </p:nvSpPr>
        <p:spPr>
          <a:xfrm>
            <a:off x="6781800" y="205980"/>
            <a:ext cx="19050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28600"/>
            <a:ext cx="6019800" cy="4388644"/>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106B4A3-4212-4E39-93DE-E053E8F69C28}" type="datetimeFigureOut">
              <a:rPr lang="en-US" smtClean="0"/>
              <a:t>9/29/2021</a:t>
            </a:fld>
            <a:endParaRPr lang="en-US"/>
          </a:p>
        </p:txBody>
      </p:sp>
      <p:sp>
        <p:nvSpPr>
          <p:cNvPr id="5" name="Footer Placeholder 4"/>
          <p:cNvSpPr>
            <a:spLocks noGrp="1"/>
          </p:cNvSpPr>
          <p:nvPr>
            <p:ph type="ftr" sz="quarter" idx="11"/>
          </p:nvPr>
        </p:nvSpPr>
        <p:spPr>
          <a:xfrm>
            <a:off x="2640597" y="4783095"/>
            <a:ext cx="3836404" cy="273844"/>
          </a:xfrm>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45509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rgbClr val="FFFFFF"/>
        </a:solidFill>
        <a:effectLst/>
      </p:bgPr>
    </p:bg>
    <p:spTree>
      <p:nvGrpSpPr>
        <p:cNvPr id="1" name="Shape 216"/>
        <p:cNvGrpSpPr/>
        <p:nvPr/>
      </p:nvGrpSpPr>
      <p:grpSpPr>
        <a:xfrm>
          <a:off x="0" y="0"/>
          <a:ext cx="0" cy="0"/>
          <a:chOff x="0" y="0"/>
          <a:chExt cx="0" cy="0"/>
        </a:xfrm>
      </p:grpSpPr>
      <p:sp>
        <p:nvSpPr>
          <p:cNvPr id="218" name="Shape 21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9" name="Shape 219"/>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lstStyle>
            <a:lvl1pPr marL="457200" lvl="0" indent="-381000" rtl="0">
              <a:lnSpc>
                <a:spcPct val="115000"/>
              </a:lnSpc>
              <a:spcBef>
                <a:spcPts val="1000"/>
              </a:spcBef>
              <a:spcAft>
                <a:spcPts val="0"/>
              </a:spcAft>
              <a:buSzPts val="2400"/>
              <a:buAutoNum type="arabicPeriod"/>
              <a:defRPr/>
            </a:lvl1pPr>
            <a:lvl2pPr marL="914400" lvl="1" indent="-355600" rtl="0">
              <a:lnSpc>
                <a:spcPct val="115000"/>
              </a:lnSpc>
              <a:spcBef>
                <a:spcPts val="1000"/>
              </a:spcBef>
              <a:spcAft>
                <a:spcPts val="0"/>
              </a:spcAft>
              <a:buSzPts val="2000"/>
              <a:buAutoNum type="alphaLcPeriod"/>
              <a:defRPr sz="2000"/>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
        <p:nvSpPr>
          <p:cNvPr id="220" name="Shape 22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8081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106B4A3-4212-4E39-93DE-E053E8F69C28}" type="datetimeFigureOut">
              <a:rPr lang="en-US" smtClean="0"/>
              <a:t>9/29/2021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
        <p:nvSpPr>
          <p:cNvPr id="9" name="Content Placeholder 8"/>
          <p:cNvSpPr>
            <a:spLocks noGrp="1"/>
          </p:cNvSpPr>
          <p:nvPr>
            <p:ph sz="quarter" idx="13"/>
          </p:nvPr>
        </p:nvSpPr>
        <p:spPr>
          <a:xfrm>
            <a:off x="676655" y="2009394"/>
            <a:ext cx="3822192" cy="25854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009394"/>
            <a:ext cx="3822192" cy="25854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33319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D8CF-52C7-4544-AD17-7FE096B769E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61664BA-CAF9-4B44-9FA4-5F53A50F558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66BC215-5EE5-4340-B204-7741449659BE}"/>
              </a:ext>
            </a:extLst>
          </p:cNvPr>
          <p:cNvSpPr>
            <a:spLocks noGrp="1"/>
          </p:cNvSpPr>
          <p:nvPr>
            <p:ph type="dt" sz="half" idx="10"/>
          </p:nvPr>
        </p:nvSpPr>
        <p:spPr/>
        <p:txBody>
          <a:bodyPr/>
          <a:lstStyle/>
          <a:p>
            <a:fld id="{0106B4A3-4212-4E39-93DE-E053E8F69C28}" type="datetimeFigureOut">
              <a:rPr lang="en-US" smtClean="0"/>
              <a:t>9/29/2021</a:t>
            </a:fld>
            <a:endParaRPr lang="en-US"/>
          </a:p>
        </p:txBody>
      </p:sp>
      <p:sp>
        <p:nvSpPr>
          <p:cNvPr id="5" name="Footer Placeholder 4">
            <a:extLst>
              <a:ext uri="{FF2B5EF4-FFF2-40B4-BE49-F238E27FC236}">
                <a16:creationId xmlns:a16="http://schemas.microsoft.com/office/drawing/2014/main" id="{53A9090F-90EF-471B-9EF7-5BF2A77CC2C0}"/>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7F97D33C-EE22-4808-9D7B-88D527A57C28}"/>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0680664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4212-B9E6-4381-BE18-A61F68C9D1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BEA46-5D3E-4B8D-99CD-3FFFB444C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A229E-AC76-440F-B9F4-3300717CE694}"/>
              </a:ext>
            </a:extLst>
          </p:cNvPr>
          <p:cNvSpPr>
            <a:spLocks noGrp="1"/>
          </p:cNvSpPr>
          <p:nvPr>
            <p:ph type="dt" sz="half" idx="10"/>
          </p:nvPr>
        </p:nvSpPr>
        <p:spPr/>
        <p:txBody>
          <a:bodyPr/>
          <a:lstStyle/>
          <a:p>
            <a:fld id="{0106B4A3-4212-4E39-93DE-E053E8F69C28}" type="datetimeFigureOut">
              <a:rPr lang="en-US" smtClean="0"/>
              <a:t>9/29/2021</a:t>
            </a:fld>
            <a:endParaRPr lang="en-US"/>
          </a:p>
        </p:txBody>
      </p:sp>
      <p:sp>
        <p:nvSpPr>
          <p:cNvPr id="5" name="Footer Placeholder 4">
            <a:extLst>
              <a:ext uri="{FF2B5EF4-FFF2-40B4-BE49-F238E27FC236}">
                <a16:creationId xmlns:a16="http://schemas.microsoft.com/office/drawing/2014/main" id="{4F08CB37-0E95-451D-B3EC-D104671F22E4}"/>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448A107A-315D-47BB-95DD-A89BB03425A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463865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438DA-7B66-4FE9-AE8E-112CFDE6621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01E7863-B0F2-4AE1-BB41-B370995E16C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A39BB0-A1CC-4BB4-BD11-A03775470E60}"/>
              </a:ext>
            </a:extLst>
          </p:cNvPr>
          <p:cNvSpPr>
            <a:spLocks noGrp="1"/>
          </p:cNvSpPr>
          <p:nvPr>
            <p:ph type="dt" sz="half" idx="10"/>
          </p:nvPr>
        </p:nvSpPr>
        <p:spPr/>
        <p:txBody>
          <a:bodyPr/>
          <a:lstStyle/>
          <a:p>
            <a:fld id="{0106B4A3-4212-4E39-93DE-E053E8F69C28}" type="datetimeFigureOut">
              <a:rPr lang="en-US" smtClean="0"/>
              <a:t>9/29/2021</a:t>
            </a:fld>
            <a:endParaRPr lang="en-US"/>
          </a:p>
        </p:txBody>
      </p:sp>
      <p:sp>
        <p:nvSpPr>
          <p:cNvPr id="5" name="Footer Placeholder 4">
            <a:extLst>
              <a:ext uri="{FF2B5EF4-FFF2-40B4-BE49-F238E27FC236}">
                <a16:creationId xmlns:a16="http://schemas.microsoft.com/office/drawing/2014/main" id="{6873A229-895A-4481-A2A5-807B9D4CC63F}"/>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E2C557A2-701D-4334-97D3-506F1B78203C}"/>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497475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889C-A86B-4A86-9E2E-CA82EAE5BF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9E30A5-B1DB-4ECB-B902-A2A02133D33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CB25B5-AC48-4C41-9248-D7DEBD0EB25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37A939-EC19-474B-96B2-49EFA1C65DF9}"/>
              </a:ext>
            </a:extLst>
          </p:cNvPr>
          <p:cNvSpPr>
            <a:spLocks noGrp="1"/>
          </p:cNvSpPr>
          <p:nvPr>
            <p:ph type="dt" sz="half" idx="10"/>
          </p:nvPr>
        </p:nvSpPr>
        <p:spPr/>
        <p:txBody>
          <a:bodyPr/>
          <a:lstStyle/>
          <a:p>
            <a:fld id="{0106B4A3-4212-4E39-93DE-E053E8F69C28}" type="datetimeFigureOut">
              <a:rPr lang="en-US" smtClean="0"/>
              <a:t>9/29/2021</a:t>
            </a:fld>
            <a:endParaRPr lang="en-US"/>
          </a:p>
        </p:txBody>
      </p:sp>
      <p:sp>
        <p:nvSpPr>
          <p:cNvPr id="6" name="Footer Placeholder 5">
            <a:extLst>
              <a:ext uri="{FF2B5EF4-FFF2-40B4-BE49-F238E27FC236}">
                <a16:creationId xmlns:a16="http://schemas.microsoft.com/office/drawing/2014/main" id="{4B225189-EF01-4471-AD6D-563837F750E3}"/>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A0C54CAA-D599-4F9E-93A8-5039FA0BAC8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1908073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BE45-4C8C-43C4-81CD-DA7DDF37DF1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F57A44-A844-42F1-96E8-D0DC4E1C577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0C0814F-EA36-4D86-ABAF-8A34BF23751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6990C-FFC1-4C06-AB39-C23CC04E997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EA21381-E932-425B-A52C-DCA8040C7F7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BEDF14-3065-4459-B7C4-FC5D41AD0127}"/>
              </a:ext>
            </a:extLst>
          </p:cNvPr>
          <p:cNvSpPr>
            <a:spLocks noGrp="1"/>
          </p:cNvSpPr>
          <p:nvPr>
            <p:ph type="dt" sz="half" idx="10"/>
          </p:nvPr>
        </p:nvSpPr>
        <p:spPr/>
        <p:txBody>
          <a:bodyPr/>
          <a:lstStyle/>
          <a:p>
            <a:fld id="{0106B4A3-4212-4E39-93DE-E053E8F69C28}" type="datetimeFigureOut">
              <a:rPr lang="en-US" smtClean="0"/>
              <a:t>9/29/2021</a:t>
            </a:fld>
            <a:endParaRPr lang="en-US"/>
          </a:p>
        </p:txBody>
      </p:sp>
      <p:sp>
        <p:nvSpPr>
          <p:cNvPr id="8" name="Footer Placeholder 7">
            <a:extLst>
              <a:ext uri="{FF2B5EF4-FFF2-40B4-BE49-F238E27FC236}">
                <a16:creationId xmlns:a16="http://schemas.microsoft.com/office/drawing/2014/main" id="{06970127-6066-425C-A7B4-6D215B690EC6}"/>
              </a:ext>
            </a:extLst>
          </p:cNvPr>
          <p:cNvSpPr>
            <a:spLocks noGrp="1"/>
          </p:cNvSpPr>
          <p:nvPr>
            <p:ph type="ftr" sz="quarter" idx="11"/>
          </p:nvPr>
        </p:nvSpPr>
        <p:spPr/>
        <p:txBody>
          <a:bodyPr/>
          <a:lstStyle/>
          <a:p>
            <a:endParaRPr kumimoji="0" lang="en-US"/>
          </a:p>
        </p:txBody>
      </p:sp>
      <p:sp>
        <p:nvSpPr>
          <p:cNvPr id="9" name="Slide Number Placeholder 8">
            <a:extLst>
              <a:ext uri="{FF2B5EF4-FFF2-40B4-BE49-F238E27FC236}">
                <a16:creationId xmlns:a16="http://schemas.microsoft.com/office/drawing/2014/main" id="{FC08C1A9-E239-49FD-9E40-A99C94E0F3CB}"/>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273546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6A44-E62F-4232-8353-D217DE643E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50EB83-080B-4A3C-B7A3-E51182742ADF}"/>
              </a:ext>
            </a:extLst>
          </p:cNvPr>
          <p:cNvSpPr>
            <a:spLocks noGrp="1"/>
          </p:cNvSpPr>
          <p:nvPr>
            <p:ph type="dt" sz="half" idx="10"/>
          </p:nvPr>
        </p:nvSpPr>
        <p:spPr/>
        <p:txBody>
          <a:bodyPr/>
          <a:lstStyle/>
          <a:p>
            <a:fld id="{0106B4A3-4212-4E39-93DE-E053E8F69C28}" type="datetimeFigureOut">
              <a:rPr lang="en-US" smtClean="0"/>
              <a:t>9/29/2021</a:t>
            </a:fld>
            <a:endParaRPr lang="en-US"/>
          </a:p>
        </p:txBody>
      </p:sp>
      <p:sp>
        <p:nvSpPr>
          <p:cNvPr id="4" name="Footer Placeholder 3">
            <a:extLst>
              <a:ext uri="{FF2B5EF4-FFF2-40B4-BE49-F238E27FC236}">
                <a16:creationId xmlns:a16="http://schemas.microsoft.com/office/drawing/2014/main" id="{9D3C4226-4283-41F0-996C-BAFBDAB69E2A}"/>
              </a:ext>
            </a:extLst>
          </p:cNvPr>
          <p:cNvSpPr>
            <a:spLocks noGrp="1"/>
          </p:cNvSpPr>
          <p:nvPr>
            <p:ph type="ftr" sz="quarter" idx="11"/>
          </p:nvPr>
        </p:nvSpPr>
        <p:spPr/>
        <p:txBody>
          <a:bodyPr/>
          <a:lstStyle/>
          <a:p>
            <a:endParaRPr kumimoji="0" lang="en-US"/>
          </a:p>
        </p:txBody>
      </p:sp>
      <p:sp>
        <p:nvSpPr>
          <p:cNvPr id="5" name="Slide Number Placeholder 4">
            <a:extLst>
              <a:ext uri="{FF2B5EF4-FFF2-40B4-BE49-F238E27FC236}">
                <a16:creationId xmlns:a16="http://schemas.microsoft.com/office/drawing/2014/main" id="{963C7C7A-FAF2-474A-847D-77727B931426}"/>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8993205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6586"/>
            <a:ext cx="8229600" cy="939546"/>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106B4A3-4212-4E39-93DE-E053E8F69C28}" type="datetimeFigureOut">
              <a:rPr lang="en-US" smtClean="0"/>
              <a:t>9/29/2021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967175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198E3D-F101-446C-8129-B73D701AA475}"/>
              </a:ext>
            </a:extLst>
          </p:cNvPr>
          <p:cNvSpPr>
            <a:spLocks noGrp="1"/>
          </p:cNvSpPr>
          <p:nvPr>
            <p:ph type="dt" sz="half" idx="10"/>
          </p:nvPr>
        </p:nvSpPr>
        <p:spPr/>
        <p:txBody>
          <a:bodyPr/>
          <a:lstStyle/>
          <a:p>
            <a:fld id="{0106B4A3-4212-4E39-93DE-E053E8F69C28}" type="datetimeFigureOut">
              <a:rPr lang="en-US" smtClean="0"/>
              <a:t>9/29/2021</a:t>
            </a:fld>
            <a:endParaRPr lang="en-US"/>
          </a:p>
        </p:txBody>
      </p:sp>
      <p:sp>
        <p:nvSpPr>
          <p:cNvPr id="3" name="Footer Placeholder 2">
            <a:extLst>
              <a:ext uri="{FF2B5EF4-FFF2-40B4-BE49-F238E27FC236}">
                <a16:creationId xmlns:a16="http://schemas.microsoft.com/office/drawing/2014/main" id="{5F0F92B8-A3F2-452F-B04B-DA4B723F96BC}"/>
              </a:ext>
            </a:extLst>
          </p:cNvPr>
          <p:cNvSpPr>
            <a:spLocks noGrp="1"/>
          </p:cNvSpPr>
          <p:nvPr>
            <p:ph type="ftr" sz="quarter" idx="11"/>
          </p:nvPr>
        </p:nvSpPr>
        <p:spPr/>
        <p:txBody>
          <a:bodyPr/>
          <a:lstStyle/>
          <a:p>
            <a:endParaRPr kumimoji="0" lang="en-US"/>
          </a:p>
        </p:txBody>
      </p:sp>
      <p:sp>
        <p:nvSpPr>
          <p:cNvPr id="4" name="Slide Number Placeholder 3">
            <a:extLst>
              <a:ext uri="{FF2B5EF4-FFF2-40B4-BE49-F238E27FC236}">
                <a16:creationId xmlns:a16="http://schemas.microsoft.com/office/drawing/2014/main" id="{4EAA7C19-A7EC-46AB-927E-901470818321}"/>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1710423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BBA09-B594-4DBE-98F8-D7E2DFFDF21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CD27896-84A0-4903-8316-D6083D561A5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7A47EE-E305-479A-9B6C-21B34FCE833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76654A6-76D7-4ED7-BB2A-24E1C09136A9}"/>
              </a:ext>
            </a:extLst>
          </p:cNvPr>
          <p:cNvSpPr>
            <a:spLocks noGrp="1"/>
          </p:cNvSpPr>
          <p:nvPr>
            <p:ph type="dt" sz="half" idx="10"/>
          </p:nvPr>
        </p:nvSpPr>
        <p:spPr/>
        <p:txBody>
          <a:bodyPr/>
          <a:lstStyle/>
          <a:p>
            <a:fld id="{0106B4A3-4212-4E39-93DE-E053E8F69C28}" type="datetimeFigureOut">
              <a:rPr lang="en-US" smtClean="0"/>
              <a:t>9/29/2021</a:t>
            </a:fld>
            <a:endParaRPr lang="en-US"/>
          </a:p>
        </p:txBody>
      </p:sp>
      <p:sp>
        <p:nvSpPr>
          <p:cNvPr id="6" name="Footer Placeholder 5">
            <a:extLst>
              <a:ext uri="{FF2B5EF4-FFF2-40B4-BE49-F238E27FC236}">
                <a16:creationId xmlns:a16="http://schemas.microsoft.com/office/drawing/2014/main" id="{5549F326-C65D-4E89-9CE7-599EA849DF62}"/>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13CFF223-CF12-4BA8-912D-35D1FB59DB7C}"/>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281965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4655F-7861-4250-B09F-61DE295850D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D8DE945-C547-4CC3-AD48-83CE4111942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449C070-4AB9-41E0-8150-0DF7B8C7972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8A338EB-6C1E-4A30-927D-7C2C4BAC970C}"/>
              </a:ext>
            </a:extLst>
          </p:cNvPr>
          <p:cNvSpPr>
            <a:spLocks noGrp="1"/>
          </p:cNvSpPr>
          <p:nvPr>
            <p:ph type="dt" sz="half" idx="10"/>
          </p:nvPr>
        </p:nvSpPr>
        <p:spPr/>
        <p:txBody>
          <a:bodyPr/>
          <a:lstStyle/>
          <a:p>
            <a:fld id="{0106B4A3-4212-4E39-93DE-E053E8F69C28}" type="datetimeFigureOut">
              <a:rPr lang="en-US" smtClean="0"/>
              <a:t>9/29/2021</a:t>
            </a:fld>
            <a:endParaRPr lang="en-US"/>
          </a:p>
        </p:txBody>
      </p:sp>
      <p:sp>
        <p:nvSpPr>
          <p:cNvPr id="6" name="Footer Placeholder 5">
            <a:extLst>
              <a:ext uri="{FF2B5EF4-FFF2-40B4-BE49-F238E27FC236}">
                <a16:creationId xmlns:a16="http://schemas.microsoft.com/office/drawing/2014/main" id="{D44793CB-6C95-4B73-8684-FB4E357CB5D6}"/>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09D2ACD6-FCCE-4F72-B757-FBEE017C8B86}"/>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1735035"/>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E0AF-61F2-4140-8B7D-965923A5E8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5DF3FD-A573-4F11-A1CF-D0067D5EA3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C43E4-B3F8-447E-8731-A89F8FCD018D}"/>
              </a:ext>
            </a:extLst>
          </p:cNvPr>
          <p:cNvSpPr>
            <a:spLocks noGrp="1"/>
          </p:cNvSpPr>
          <p:nvPr>
            <p:ph type="dt" sz="half" idx="10"/>
          </p:nvPr>
        </p:nvSpPr>
        <p:spPr/>
        <p:txBody>
          <a:bodyPr/>
          <a:lstStyle/>
          <a:p>
            <a:fld id="{0106B4A3-4212-4E39-93DE-E053E8F69C28}" type="datetimeFigureOut">
              <a:rPr lang="en-US" smtClean="0"/>
              <a:t>9/29/2021</a:t>
            </a:fld>
            <a:endParaRPr lang="en-US"/>
          </a:p>
        </p:txBody>
      </p:sp>
      <p:sp>
        <p:nvSpPr>
          <p:cNvPr id="5" name="Footer Placeholder 4">
            <a:extLst>
              <a:ext uri="{FF2B5EF4-FFF2-40B4-BE49-F238E27FC236}">
                <a16:creationId xmlns:a16="http://schemas.microsoft.com/office/drawing/2014/main" id="{DA264E81-347B-4214-A903-B0BC1F154B45}"/>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FF45F037-3B91-4B58-B374-666B8CE49AF3}"/>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713686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774D96-25D6-4727-A48B-C0582922B30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8C91F-1304-43AF-B804-2A8DD02718C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24FC3-0558-478E-82FC-BAAC6A54DE76}"/>
              </a:ext>
            </a:extLst>
          </p:cNvPr>
          <p:cNvSpPr>
            <a:spLocks noGrp="1"/>
          </p:cNvSpPr>
          <p:nvPr>
            <p:ph type="dt" sz="half" idx="10"/>
          </p:nvPr>
        </p:nvSpPr>
        <p:spPr/>
        <p:txBody>
          <a:bodyPr/>
          <a:lstStyle/>
          <a:p>
            <a:fld id="{0106B4A3-4212-4E39-93DE-E053E8F69C28}" type="datetimeFigureOut">
              <a:rPr lang="en-US" smtClean="0"/>
              <a:t>9/29/2021</a:t>
            </a:fld>
            <a:endParaRPr lang="en-US"/>
          </a:p>
        </p:txBody>
      </p:sp>
      <p:sp>
        <p:nvSpPr>
          <p:cNvPr id="5" name="Footer Placeholder 4">
            <a:extLst>
              <a:ext uri="{FF2B5EF4-FFF2-40B4-BE49-F238E27FC236}">
                <a16:creationId xmlns:a16="http://schemas.microsoft.com/office/drawing/2014/main" id="{6AE5CFFA-25E6-47F9-9205-625AF6AEBA25}"/>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CAD50DC3-CF34-4BD4-915E-94C84D6BCB00}"/>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5350918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195189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12" name="Rectangle 11"/>
          <p:cNvSpPr/>
          <p:nvPr/>
        </p:nvSpPr>
        <p:spPr bwMode="invGray">
          <a:xfrm>
            <a:off x="0" y="1951890"/>
            <a:ext cx="9144000" cy="3429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Title 1"/>
          <p:cNvSpPr>
            <a:spLocks noGrp="1"/>
          </p:cNvSpPr>
          <p:nvPr>
            <p:ph type="title"/>
          </p:nvPr>
        </p:nvSpPr>
        <p:spPr>
          <a:xfrm>
            <a:off x="749808" y="89154"/>
            <a:ext cx="8013192" cy="1227582"/>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3525" b="1" cap="none" baseline="0"/>
            </a:lvl1pPr>
            <a:extLst/>
          </a:lstStyle>
          <a:p>
            <a:r>
              <a:rPr kumimoji="0" lang="en-US"/>
              <a:t>Click to edit Master title style</a:t>
            </a:r>
          </a:p>
        </p:txBody>
      </p:sp>
      <p:sp>
        <p:nvSpPr>
          <p:cNvPr id="3" name="Text Placeholder 2"/>
          <p:cNvSpPr>
            <a:spLocks noGrp="1"/>
          </p:cNvSpPr>
          <p:nvPr>
            <p:ph type="body" idx="1"/>
          </p:nvPr>
        </p:nvSpPr>
        <p:spPr>
          <a:xfrm>
            <a:off x="740664" y="1371600"/>
            <a:ext cx="8022336" cy="514350"/>
          </a:xfrm>
        </p:spPr>
        <p:txBody>
          <a:bodyPr lIns="146304" tIns="0" rIns="45720" bIns="0" anchor="t"/>
          <a:lstStyle>
            <a:lvl1pPr marL="0" indent="0">
              <a:buNone/>
              <a:defRPr sz="1500">
                <a:solidFill>
                  <a:srgbClr val="FFFFF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extLst/>
          </a:lstStyle>
          <a:p>
            <a:pPr lvl="0" eaLnBrk="1" latinLnBrk="0" hangingPunct="1"/>
            <a:r>
              <a:rPr kumimoji="0" lang="en-US"/>
              <a:t>Edit Master text styles</a:t>
            </a:r>
          </a:p>
        </p:txBody>
      </p:sp>
      <p:sp>
        <p:nvSpPr>
          <p:cNvPr id="4" name="Date Placeholder 3"/>
          <p:cNvSpPr>
            <a:spLocks noGrp="1"/>
          </p:cNvSpPr>
          <p:nvPr>
            <p:ph type="dt" sz="half" idx="10"/>
          </p:nvPr>
        </p:nvSpPr>
        <p:spPr/>
        <p:txBody>
          <a:bodyPr/>
          <a:lstStyle/>
          <a:p>
            <a:fld id="{0106B4A3-4212-4E39-93DE-E053E8F69C28}" type="datetimeFigureOut">
              <a:rPr lang="en-US" smtClean="0"/>
              <a:t>9/29/2021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3939569"/>
      </p:ext>
    </p:extLst>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330452"/>
            <a:ext cx="4038600" cy="3467862"/>
          </a:xfrm>
        </p:spPr>
        <p:txBody>
          <a:bodyPr lIns="91440"/>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330452"/>
            <a:ext cx="4038600" cy="34678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106B4A3-4212-4E39-93DE-E053E8F69C28}" type="datetimeFigureOut">
              <a:rPr lang="en-US" smtClean="0"/>
              <a:t>9/29/2021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810948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74241"/>
            <a:ext cx="4040188" cy="536516"/>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Edit Master text styles</a:t>
            </a:r>
          </a:p>
        </p:txBody>
      </p:sp>
      <p:sp>
        <p:nvSpPr>
          <p:cNvPr id="4" name="Content Placeholder 3"/>
          <p:cNvSpPr>
            <a:spLocks noGrp="1"/>
          </p:cNvSpPr>
          <p:nvPr>
            <p:ph sz="half" idx="2"/>
          </p:nvPr>
        </p:nvSpPr>
        <p:spPr>
          <a:xfrm>
            <a:off x="457200" y="1837134"/>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6" y="1274241"/>
            <a:ext cx="4041775" cy="536516"/>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Edit Master text styles</a:t>
            </a:r>
          </a:p>
        </p:txBody>
      </p:sp>
      <p:sp>
        <p:nvSpPr>
          <p:cNvPr id="6" name="Content Placeholder 5"/>
          <p:cNvSpPr>
            <a:spLocks noGrp="1"/>
          </p:cNvSpPr>
          <p:nvPr>
            <p:ph sz="quarter" idx="4"/>
          </p:nvPr>
        </p:nvSpPr>
        <p:spPr>
          <a:xfrm>
            <a:off x="4645026" y="1837134"/>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106B4A3-4212-4E39-93DE-E053E8F69C28}" type="datetimeFigureOut">
              <a:rPr lang="en-US" smtClean="0"/>
              <a:t>9/29/2021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3120912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106B4A3-4212-4E39-93DE-E053E8F69C28}" type="datetimeFigureOut">
              <a:rPr lang="en-US" smtClean="0"/>
              <a:t>9/29/2021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740287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06B4A3-4212-4E39-93DE-E053E8F69C28}" type="datetimeFigureOut">
              <a:rPr lang="en-US" smtClean="0"/>
              <a:t>9/29/2021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1864064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14300"/>
            <a:ext cx="2523744" cy="733806"/>
          </a:xfrm>
        </p:spPr>
        <p:txBody>
          <a:bodyPr vert="horz" lIns="73152" rIns="45720" bIns="0" rtlCol="0" anchor="b">
            <a:normAutofit/>
            <a:sp3d prstMaterial="matte"/>
          </a:bodyPr>
          <a:lstStyle>
            <a:lvl1pPr algn="l">
              <a:defRPr sz="1500" b="0"/>
            </a:lvl1pPr>
            <a:extLst/>
          </a:lstStyle>
          <a:p>
            <a:r>
              <a:rPr kumimoji="0" lang="en-US"/>
              <a:t>Click to edit Master title style</a:t>
            </a:r>
          </a:p>
        </p:txBody>
      </p:sp>
      <p:sp>
        <p:nvSpPr>
          <p:cNvPr id="3" name="Content Placeholder 2"/>
          <p:cNvSpPr>
            <a:spLocks noGrp="1"/>
          </p:cNvSpPr>
          <p:nvPr>
            <p:ph idx="1"/>
          </p:nvPr>
        </p:nvSpPr>
        <p:spPr>
          <a:xfrm>
            <a:off x="3019378" y="1307350"/>
            <a:ext cx="5920641" cy="341916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extLs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297514"/>
            <a:ext cx="2468880" cy="3429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Edit Master text styles</a:t>
            </a:r>
          </a:p>
        </p:txBody>
      </p:sp>
      <p:sp>
        <p:nvSpPr>
          <p:cNvPr id="5" name="Date Placeholder 4"/>
          <p:cNvSpPr>
            <a:spLocks noGrp="1"/>
          </p:cNvSpPr>
          <p:nvPr>
            <p:ph type="dt" sz="half" idx="10"/>
          </p:nvPr>
        </p:nvSpPr>
        <p:spPr/>
        <p:txBody>
          <a:bodyPr/>
          <a:lstStyle/>
          <a:p>
            <a:fld id="{0106B4A3-4212-4E39-93DE-E053E8F69C28}" type="datetimeFigureOut">
              <a:rPr lang="en-US" smtClean="0"/>
              <a:t>9/29/2021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
        <p:nvSpPr>
          <p:cNvPr id="12" name="Rectangle 11"/>
          <p:cNvSpPr/>
          <p:nvPr/>
        </p:nvSpPr>
        <p:spPr bwMode="invGray">
          <a:xfrm>
            <a:off x="2855737" y="0"/>
            <a:ext cx="45720" cy="1090422"/>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9" name="Rectangle 8"/>
          <p:cNvSpPr/>
          <p:nvPr/>
        </p:nvSpPr>
        <p:spPr bwMode="invGray">
          <a:xfrm>
            <a:off x="2855737" y="0"/>
            <a:ext cx="45720" cy="1090422"/>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Tree>
    <p:extLst>
      <p:ext uri="{BB962C8B-B14F-4D97-AF65-F5344CB8AC3E}">
        <p14:creationId xmlns:p14="http://schemas.microsoft.com/office/powerpoint/2010/main" val="38288830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16586"/>
            <a:ext cx="2525150" cy="733806"/>
          </a:xfrm>
        </p:spPr>
        <p:txBody>
          <a:bodyPr lIns="73152" bIns="0" anchor="b">
            <a:sp3d prstMaterial="matte"/>
          </a:bodyPr>
          <a:lstStyle>
            <a:lvl1pPr algn="l">
              <a:defRPr sz="1500" b="0"/>
            </a:lvl1pPr>
            <a:extLst/>
          </a:lstStyle>
          <a:p>
            <a:r>
              <a:rPr kumimoji="0" lang="en-US"/>
              <a:t>Click to edit Master title style</a:t>
            </a:r>
          </a:p>
        </p:txBody>
      </p:sp>
      <p:sp>
        <p:nvSpPr>
          <p:cNvPr id="3" name="Picture Placeholder 2"/>
          <p:cNvSpPr>
            <a:spLocks noGrp="1"/>
          </p:cNvSpPr>
          <p:nvPr>
            <p:ph type="pic" idx="1"/>
          </p:nvPr>
        </p:nvSpPr>
        <p:spPr>
          <a:xfrm>
            <a:off x="2903806" y="1113606"/>
            <a:ext cx="6247397" cy="4029894"/>
          </a:xfrm>
          <a:solidFill>
            <a:schemeClr val="bg2">
              <a:shade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296162"/>
            <a:ext cx="2468880" cy="3429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Edit Master text styles</a:t>
            </a:r>
          </a:p>
        </p:txBody>
      </p:sp>
      <p:sp>
        <p:nvSpPr>
          <p:cNvPr id="5" name="Date Placeholder 4"/>
          <p:cNvSpPr>
            <a:spLocks noGrp="1"/>
          </p:cNvSpPr>
          <p:nvPr>
            <p:ph type="dt" sz="half" idx="10"/>
          </p:nvPr>
        </p:nvSpPr>
        <p:spPr>
          <a:xfrm>
            <a:off x="164592" y="877824"/>
            <a:ext cx="2523744" cy="150876"/>
          </a:xfrm>
        </p:spPr>
        <p:txBody>
          <a:bodyPr/>
          <a:lstStyle/>
          <a:p>
            <a:fld id="{0106B4A3-4212-4E39-93DE-E053E8F69C28}" type="datetimeFigureOut">
              <a:rPr lang="en-US" smtClean="0"/>
              <a:t>9/29/2021</a:t>
            </a:fld>
            <a:endParaRPr lang="en-US"/>
          </a:p>
        </p:txBody>
      </p:sp>
      <p:sp>
        <p:nvSpPr>
          <p:cNvPr id="11" name="Rectangle 10"/>
          <p:cNvSpPr/>
          <p:nvPr/>
        </p:nvSpPr>
        <p:spPr>
          <a:xfrm>
            <a:off x="2855737" y="0"/>
            <a:ext cx="45720"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9" name="Rectangle 8"/>
          <p:cNvSpPr/>
          <p:nvPr/>
        </p:nvSpPr>
        <p:spPr bwMode="invGray">
          <a:xfrm>
            <a:off x="2855737" y="0"/>
            <a:ext cx="45720"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6" name="Footer Placeholder 5"/>
          <p:cNvSpPr>
            <a:spLocks noGrp="1"/>
          </p:cNvSpPr>
          <p:nvPr>
            <p:ph type="ftr" sz="quarter" idx="11"/>
          </p:nvPr>
        </p:nvSpPr>
        <p:spPr>
          <a:xfrm>
            <a:off x="3035808" y="877824"/>
            <a:ext cx="5193792" cy="150876"/>
          </a:xfrm>
        </p:spPr>
        <p:txBody>
          <a:bodyPr/>
          <a:lstStyle>
            <a:lvl1pPr>
              <a:defRPr>
                <a:solidFill>
                  <a:schemeClr val="bg1">
                    <a:shade val="50000"/>
                  </a:schemeClr>
                </a:solidFill>
              </a:defRPr>
            </a:lvl1pPr>
          </a:lstStyle>
          <a:p>
            <a:endParaRPr kumimoji="0" lang="en-US"/>
          </a:p>
        </p:txBody>
      </p:sp>
      <p:sp>
        <p:nvSpPr>
          <p:cNvPr id="7" name="Slide Number Placeholder 6"/>
          <p:cNvSpPr>
            <a:spLocks noGrp="1"/>
          </p:cNvSpPr>
          <p:nvPr>
            <p:ph type="sldNum" sz="quarter" idx="12"/>
          </p:nvPr>
        </p:nvSpPr>
        <p:spPr>
          <a:xfrm>
            <a:off x="8339328" y="877824"/>
            <a:ext cx="733864" cy="150876"/>
          </a:xfrm>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55152256"/>
      </p:ext>
    </p:extLst>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76921"/>
            <a:ext cx="9144000" cy="3429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7" name="Rectangle 6"/>
          <p:cNvSpPr/>
          <p:nvPr/>
        </p:nvSpPr>
        <p:spPr bwMode="ltGray">
          <a:xfrm>
            <a:off x="1" y="0"/>
            <a:ext cx="9143999" cy="10753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Title Placeholder 1"/>
          <p:cNvSpPr>
            <a:spLocks noGrp="1"/>
          </p:cNvSpPr>
          <p:nvPr>
            <p:ph type="title"/>
          </p:nvPr>
        </p:nvSpPr>
        <p:spPr>
          <a:xfrm>
            <a:off x="457200" y="114300"/>
            <a:ext cx="8229600" cy="938297"/>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331394"/>
            <a:ext cx="8229600" cy="3469207"/>
          </a:xfrm>
          <a:prstGeom prst="rect">
            <a:avLst/>
          </a:prstGeom>
        </p:spPr>
        <p:txBody>
          <a:bodyPr vert="horz" lIns="54864" tIns="91440" rtlCol="0">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4857749"/>
            <a:ext cx="2133600" cy="205740"/>
          </a:xfrm>
          <a:prstGeom prst="rect">
            <a:avLst/>
          </a:prstGeom>
        </p:spPr>
        <p:txBody>
          <a:bodyPr vert="horz" lIns="109728" rIns="45720" bIns="0" rtlCol="0" anchor="b"/>
          <a:lstStyle>
            <a:lvl1pPr algn="l" eaLnBrk="1" latinLnBrk="0" hangingPunct="1">
              <a:defRPr kumimoji="0" sz="900">
                <a:solidFill>
                  <a:schemeClr val="tx1">
                    <a:tint val="95000"/>
                  </a:schemeClr>
                </a:solidFill>
              </a:defRPr>
            </a:lvl1pPr>
            <a:extLst/>
          </a:lstStyle>
          <a:p>
            <a:fld id="{0106B4A3-4212-4E39-93DE-E053E8F69C28}" type="datetimeFigureOut">
              <a:rPr lang="en-US" smtClean="0"/>
              <a:t>9/29/2021</a:t>
            </a:fld>
            <a:endParaRPr lang="en-US"/>
          </a:p>
        </p:txBody>
      </p:sp>
      <p:sp>
        <p:nvSpPr>
          <p:cNvPr id="5" name="Footer Placeholder 4"/>
          <p:cNvSpPr>
            <a:spLocks noGrp="1"/>
          </p:cNvSpPr>
          <p:nvPr>
            <p:ph type="ftr" sz="quarter" idx="3"/>
          </p:nvPr>
        </p:nvSpPr>
        <p:spPr>
          <a:xfrm>
            <a:off x="2640597" y="4857749"/>
            <a:ext cx="5507719" cy="205740"/>
          </a:xfrm>
          <a:prstGeom prst="rect">
            <a:avLst/>
          </a:prstGeom>
        </p:spPr>
        <p:txBody>
          <a:bodyPr vert="horz" lIns="45720" rIns="45720" bIns="0" rtlCol="0" anchor="b"/>
          <a:lstStyle>
            <a:lvl1pPr algn="l" eaLnBrk="1" latinLnBrk="0" hangingPunct="1">
              <a:defRPr kumimoji="0" sz="900">
                <a:solidFill>
                  <a:schemeClr val="tx1">
                    <a:tint val="95000"/>
                  </a:schemeClr>
                </a:solidFill>
              </a:defRPr>
            </a:lvl1pPr>
            <a:extLst/>
          </a:lstStyle>
          <a:p>
            <a:endParaRPr kumimoji="0" lang="en-US"/>
          </a:p>
        </p:txBody>
      </p:sp>
      <p:sp>
        <p:nvSpPr>
          <p:cNvPr id="6" name="Slide Number Placeholder 5"/>
          <p:cNvSpPr>
            <a:spLocks noGrp="1"/>
          </p:cNvSpPr>
          <p:nvPr>
            <p:ph type="sldNum" sz="quarter" idx="4"/>
          </p:nvPr>
        </p:nvSpPr>
        <p:spPr>
          <a:xfrm>
            <a:off x="8204396" y="4857749"/>
            <a:ext cx="733864" cy="205740"/>
          </a:xfrm>
          <a:prstGeom prst="rect">
            <a:avLst/>
          </a:prstGeom>
        </p:spPr>
        <p:txBody>
          <a:bodyPr vert="horz" bIns="0" rtlCol="0" anchor="b"/>
          <a:lstStyle>
            <a:lvl1pPr algn="r" eaLnBrk="1" latinLnBrk="0" hangingPunct="1">
              <a:defRPr kumimoji="0" sz="900">
                <a:solidFill>
                  <a:schemeClr val="tx1">
                    <a:tint val="95000"/>
                  </a:schemeClr>
                </a:solidFill>
              </a:defRPr>
            </a:lvl1pPr>
            <a:extLst/>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801049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Lst>
  <p:hf hdr="0" ftr="0" dt="0"/>
  <p:txStyles>
    <p:titleStyle>
      <a:lvl1pPr algn="l" rtl="0" eaLnBrk="1" latinLnBrk="0" hangingPunct="1">
        <a:spcBef>
          <a:spcPct val="0"/>
        </a:spcBef>
        <a:buNone/>
        <a:defRPr kumimoji="0" sz="3375" b="1" kern="1200">
          <a:solidFill>
            <a:schemeClr val="accent1">
              <a:satMod val="150000"/>
            </a:schemeClr>
          </a:solidFill>
          <a:effectLst/>
          <a:latin typeface="+mj-lt"/>
          <a:ea typeface="+mj-ea"/>
          <a:cs typeface="+mj-cs"/>
        </a:defRPr>
      </a:lvl1pPr>
      <a:extLst/>
    </p:titleStyle>
    <p:body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mn-lt"/>
          <a:ea typeface="+mn-ea"/>
          <a:cs typeface="+mn-cs"/>
        </a:defRPr>
      </a:lvl1pPr>
      <a:lvl2pPr marL="548640" indent="-205740" algn="l" rtl="0" eaLnBrk="1" latinLnBrk="0" hangingPunct="1">
        <a:spcBef>
          <a:spcPct val="20000"/>
        </a:spcBef>
        <a:buClr>
          <a:schemeClr val="accent2"/>
        </a:buClr>
        <a:buSzPct val="90000"/>
        <a:buFont typeface="Wingdings"/>
        <a:buChar char=""/>
        <a:defRPr kumimoji="0" sz="2100" kern="1200">
          <a:solidFill>
            <a:schemeClr val="tx1"/>
          </a:solidFill>
          <a:latin typeface="+mn-lt"/>
          <a:ea typeface="+mn-ea"/>
          <a:cs typeface="+mn-cs"/>
        </a:defRPr>
      </a:lvl2pPr>
      <a:lvl3pPr marL="747522" indent="-171450" algn="l" rtl="0" eaLnBrk="1" latinLnBrk="0" hangingPunct="1">
        <a:spcBef>
          <a:spcPct val="20000"/>
        </a:spcBef>
        <a:buClr>
          <a:schemeClr val="accent3"/>
        </a:buClr>
        <a:buFont typeface="Arial"/>
        <a:buChar char="▪"/>
        <a:defRPr kumimoji="0" sz="1800" kern="1200">
          <a:solidFill>
            <a:schemeClr val="tx1"/>
          </a:solidFill>
          <a:latin typeface="+mn-lt"/>
          <a:ea typeface="+mn-ea"/>
          <a:cs typeface="+mn-cs"/>
        </a:defRPr>
      </a:lvl3pPr>
      <a:lvl4pPr marL="912114" indent="-137160" algn="l" rtl="0" eaLnBrk="1" latinLnBrk="0" hangingPunct="1">
        <a:spcBef>
          <a:spcPct val="20000"/>
        </a:spcBef>
        <a:buClr>
          <a:schemeClr val="accent4"/>
        </a:buClr>
        <a:buFont typeface="Arial"/>
        <a:buChar char="▪"/>
        <a:defRPr kumimoji="0" sz="1500" kern="1200">
          <a:solidFill>
            <a:schemeClr val="tx1"/>
          </a:solidFill>
          <a:latin typeface="+mn-lt"/>
          <a:ea typeface="+mn-ea"/>
          <a:cs typeface="+mn-cs"/>
        </a:defRPr>
      </a:lvl4pPr>
      <a:lvl5pPr marL="1069848" indent="-137160" algn="l" rtl="0" eaLnBrk="1" latinLnBrk="0" hangingPunct="1">
        <a:spcBef>
          <a:spcPct val="20000"/>
        </a:spcBef>
        <a:buClr>
          <a:schemeClr val="accent5"/>
        </a:buClr>
        <a:buFont typeface="Wingdings 3"/>
        <a:buChar char=""/>
        <a:defRPr kumimoji="0" lang="en-US" sz="1500" kern="1200" smtClean="0">
          <a:solidFill>
            <a:schemeClr val="tx1"/>
          </a:solidFill>
          <a:latin typeface="+mn-lt"/>
          <a:ea typeface="+mn-ea"/>
          <a:cs typeface="+mn-cs"/>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CDEEA-4914-4E23-A047-53739920EC2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293766-6DEC-4818-AAF0-D45F07984FC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6E290-35D3-464F-9724-AC49A3FD655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106B4A3-4212-4E39-93DE-E053E8F69C28}" type="datetimeFigureOut">
              <a:rPr lang="en-US" smtClean="0"/>
              <a:t>9/29/2021</a:t>
            </a:fld>
            <a:endParaRPr lang="en-US"/>
          </a:p>
        </p:txBody>
      </p:sp>
      <p:sp>
        <p:nvSpPr>
          <p:cNvPr id="5" name="Footer Placeholder 4">
            <a:extLst>
              <a:ext uri="{FF2B5EF4-FFF2-40B4-BE49-F238E27FC236}">
                <a16:creationId xmlns:a16="http://schemas.microsoft.com/office/drawing/2014/main" id="{C1834423-8830-40B9-ABC1-9D15BEFF7D1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0" lang="en-US"/>
          </a:p>
        </p:txBody>
      </p:sp>
      <p:sp>
        <p:nvSpPr>
          <p:cNvPr id="6" name="Slide Number Placeholder 5">
            <a:extLst>
              <a:ext uri="{FF2B5EF4-FFF2-40B4-BE49-F238E27FC236}">
                <a16:creationId xmlns:a16="http://schemas.microsoft.com/office/drawing/2014/main" id="{F2344C4E-AEC0-4A68-BE10-F356FB4CFD9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03649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tiff"/><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android.com/reference/android/widget/FrameLayout.html" TargetMode="External"/><Relationship Id="rId2" Type="http://schemas.openxmlformats.org/officeDocument/2006/relationships/hyperlink" Target="https://developer.android.com/reference/android/widget/ScrollView.html" TargetMode="External"/><Relationship Id="rId1" Type="http://schemas.openxmlformats.org/officeDocument/2006/relationships/slideLayout" Target="../slideLayouts/slideLayout13.xml"/><Relationship Id="rId5" Type="http://schemas.openxmlformats.org/officeDocument/2006/relationships/hyperlink" Target="https://developer.android.com/reference/android/support/v7/widget/RecyclerView.html" TargetMode="External"/><Relationship Id="rId4" Type="http://schemas.openxmlformats.org/officeDocument/2006/relationships/hyperlink" Target="https://developer.android.com/reference/android/widget/HorizontalScrollView.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developer.android.com/topic/libraries/architecture/saving-state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C7C4189-7102-485E-9D58-8F14C98B4D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 y="57150"/>
            <a:ext cx="8915400" cy="4953000"/>
          </a:xfrm>
          <a:prstGeom prst="rect">
            <a:avLst/>
          </a:prstGeom>
        </p:spPr>
      </p:pic>
    </p:spTree>
    <p:extLst>
      <p:ext uri="{BB962C8B-B14F-4D97-AF65-F5344CB8AC3E}">
        <p14:creationId xmlns:p14="http://schemas.microsoft.com/office/powerpoint/2010/main" val="1542384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00B0F0"/>
                </a:solidFill>
                <a:latin typeface="+mn-lt"/>
              </a:rPr>
              <a:t>Creating and laying out views</a:t>
            </a:r>
            <a:endParaRPr dirty="0">
              <a:solidFill>
                <a:srgbClr val="00B0F0"/>
              </a:solidFill>
              <a:latin typeface="+mn-lt"/>
            </a:endParaRPr>
          </a:p>
        </p:txBody>
      </p:sp>
      <p:sp>
        <p:nvSpPr>
          <p:cNvPr id="416" name="Shape 416"/>
          <p:cNvSpPr txBox="1">
            <a:spLocks noGrp="1"/>
          </p:cNvSpPr>
          <p:nvPr>
            <p:ph type="body" idx="1"/>
          </p:nvPr>
        </p:nvSpPr>
        <p:spPr>
          <a:xfrm>
            <a:off x="304800" y="1352550"/>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solidFill>
                <a:schemeClr val="dk1"/>
              </a:solidFill>
            </a:endParaRPr>
          </a:p>
          <a:p>
            <a:pPr marL="419100" lvl="0" indent="-342900" rtl="0">
              <a:spcBef>
                <a:spcPts val="0"/>
              </a:spcBef>
              <a:spcAft>
                <a:spcPts val="0"/>
              </a:spcAft>
              <a:buClr>
                <a:schemeClr val="dk1"/>
              </a:buClr>
              <a:buSzPts val="2400"/>
              <a:buFont typeface="Arial" panose="020B0604020202020204" pitchFamily="34" charset="0"/>
              <a:buChar char="•"/>
            </a:pPr>
            <a:r>
              <a:rPr lang="en" dirty="0">
                <a:solidFill>
                  <a:schemeClr val="dk1"/>
                </a:solidFill>
              </a:rPr>
              <a:t>Graphically </a:t>
            </a:r>
            <a:r>
              <a:rPr lang="en-US" dirty="0">
                <a:solidFill>
                  <a:schemeClr val="dk1"/>
                </a:solidFill>
              </a:rPr>
              <a:t>using</a:t>
            </a:r>
            <a:r>
              <a:rPr lang="en" dirty="0">
                <a:solidFill>
                  <a:schemeClr val="dk1"/>
                </a:solidFill>
              </a:rPr>
              <a:t> </a:t>
            </a:r>
            <a:r>
              <a:rPr lang="en-US" dirty="0">
                <a:solidFill>
                  <a:schemeClr val="dk1"/>
                </a:solidFill>
              </a:rPr>
              <a:t>XML Design Editor</a:t>
            </a:r>
            <a:endParaRPr dirty="0">
              <a:solidFill>
                <a:schemeClr val="dk1"/>
              </a:solidFill>
            </a:endParaRPr>
          </a:p>
          <a:p>
            <a:pPr marL="342900" lvl="0" indent="-342900" rtl="0">
              <a:spcBef>
                <a:spcPts val="0"/>
              </a:spcBef>
              <a:spcAft>
                <a:spcPts val="0"/>
              </a:spcAft>
              <a:buFont typeface="Arial" panose="020B0604020202020204" pitchFamily="34" charset="0"/>
              <a:buChar char="•"/>
            </a:pPr>
            <a:endParaRPr dirty="0">
              <a:solidFill>
                <a:schemeClr val="dk1"/>
              </a:solidFill>
            </a:endParaRPr>
          </a:p>
          <a:p>
            <a:pPr marL="419100" lvl="0" indent="-342900" rtl="0">
              <a:spcBef>
                <a:spcPts val="0"/>
              </a:spcBef>
              <a:spcAft>
                <a:spcPts val="0"/>
              </a:spcAft>
              <a:buClr>
                <a:schemeClr val="dk1"/>
              </a:buClr>
              <a:buSzPts val="2400"/>
              <a:buFont typeface="Arial" panose="020B0604020202020204" pitchFamily="34" charset="0"/>
              <a:buChar char="•"/>
            </a:pPr>
            <a:r>
              <a:rPr lang="en" dirty="0">
                <a:solidFill>
                  <a:schemeClr val="dk1"/>
                </a:solidFill>
              </a:rPr>
              <a:t>XML </a:t>
            </a:r>
            <a:r>
              <a:rPr lang="en-US" dirty="0">
                <a:solidFill>
                  <a:schemeClr val="dk1"/>
                </a:solidFill>
              </a:rPr>
              <a:t>Code Editor</a:t>
            </a:r>
            <a:endParaRPr dirty="0">
              <a:solidFill>
                <a:schemeClr val="dk1"/>
              </a:solidFill>
            </a:endParaRPr>
          </a:p>
          <a:p>
            <a:pPr marL="342900" lvl="0" indent="-342900" rtl="0">
              <a:spcBef>
                <a:spcPts val="0"/>
              </a:spcBef>
              <a:spcAft>
                <a:spcPts val="0"/>
              </a:spcAft>
              <a:buFont typeface="Arial" panose="020B0604020202020204" pitchFamily="34" charset="0"/>
              <a:buChar char="•"/>
            </a:pPr>
            <a:endParaRPr dirty="0">
              <a:solidFill>
                <a:schemeClr val="dk1"/>
              </a:solidFill>
            </a:endParaRPr>
          </a:p>
          <a:p>
            <a:pPr marL="419100" lvl="0" indent="-342900" rtl="0">
              <a:spcBef>
                <a:spcPts val="0"/>
              </a:spcBef>
              <a:spcAft>
                <a:spcPts val="0"/>
              </a:spcAft>
              <a:buClr>
                <a:schemeClr val="dk1"/>
              </a:buClr>
              <a:buSzPts val="2400"/>
              <a:buFont typeface="Arial" panose="020B0604020202020204" pitchFamily="34" charset="0"/>
              <a:buChar char="•"/>
            </a:pPr>
            <a:r>
              <a:rPr lang="en" sz="2400" dirty="0">
                <a:solidFill>
                  <a:schemeClr val="dk1"/>
                </a:solidFill>
              </a:rPr>
              <a:t>Programmatically</a:t>
            </a:r>
            <a:endParaRPr sz="2400" dirty="0">
              <a:solidFill>
                <a:schemeClr val="dk1"/>
              </a:solidFill>
            </a:endParaRPr>
          </a:p>
          <a:p>
            <a:pPr marL="0" lvl="0" indent="0" rtl="0">
              <a:lnSpc>
                <a:spcPct val="115000"/>
              </a:lnSpc>
              <a:spcBef>
                <a:spcPts val="1000"/>
              </a:spcBef>
              <a:spcAft>
                <a:spcPts val="0"/>
              </a:spcAft>
              <a:buNone/>
            </a:pPr>
            <a:endParaRPr dirty="0">
              <a:solidFill>
                <a:srgbClr val="000000"/>
              </a:solidFill>
            </a:endParaRPr>
          </a:p>
        </p:txBody>
      </p:sp>
      <p:sp>
        <p:nvSpPr>
          <p:cNvPr id="417" name="Shape 4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dirty="0">
                <a:solidFill>
                  <a:srgbClr val="00B0F0"/>
                </a:solidFill>
                <a:latin typeface="+mn-lt"/>
              </a:rPr>
              <a:t>Views defined in XML</a:t>
            </a:r>
            <a:endParaRPr dirty="0">
              <a:solidFill>
                <a:srgbClr val="00B0F0"/>
              </a:solidFill>
              <a:latin typeface="+mn-lt"/>
            </a:endParaRPr>
          </a:p>
        </p:txBody>
      </p:sp>
      <p:sp>
        <p:nvSpPr>
          <p:cNvPr id="439" name="Shape 439"/>
          <p:cNvSpPr txBox="1">
            <a:spLocks noGrp="1"/>
          </p:cNvSpPr>
          <p:nvPr>
            <p:ph type="body" idx="1"/>
          </p:nvPr>
        </p:nvSpPr>
        <p:spPr>
          <a:xfrm>
            <a:off x="381000" y="1142991"/>
            <a:ext cx="8520600" cy="3819159"/>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000" b="1" dirty="0">
                <a:latin typeface="Consolas"/>
                <a:ea typeface="Consolas"/>
                <a:cs typeface="Consolas"/>
                <a:sym typeface="Consolas"/>
              </a:rPr>
              <a:t>&lt;</a:t>
            </a:r>
            <a:r>
              <a:rPr lang="en" sz="2000" b="1" dirty="0">
                <a:ea typeface="Consolas"/>
                <a:cs typeface="Consolas"/>
                <a:sym typeface="Consolas"/>
              </a:rPr>
              <a:t>TextView</a:t>
            </a:r>
            <a:endParaRPr sz="2000" b="1" dirty="0">
              <a:ea typeface="Consolas"/>
              <a:cs typeface="Consolas"/>
              <a:sym typeface="Consolas"/>
            </a:endParaRPr>
          </a:p>
          <a:p>
            <a:pPr marL="0" lvl="0" indent="0" rtl="0">
              <a:spcBef>
                <a:spcPts val="400"/>
              </a:spcBef>
              <a:spcAft>
                <a:spcPts val="0"/>
              </a:spcAft>
              <a:buClr>
                <a:schemeClr val="dk1"/>
              </a:buClr>
              <a:buSzPts val="1100"/>
              <a:buFont typeface="Arial"/>
              <a:buNone/>
            </a:pPr>
            <a:r>
              <a:rPr lang="en" sz="2000" dirty="0">
                <a:ea typeface="Consolas"/>
                <a:cs typeface="Consolas"/>
                <a:sym typeface="Consolas"/>
              </a:rPr>
              <a:t>       android:id="@+id/show_count"</a:t>
            </a:r>
            <a:endParaRPr sz="2000" dirty="0">
              <a:ea typeface="Consolas"/>
              <a:cs typeface="Consolas"/>
              <a:sym typeface="Consolas"/>
            </a:endParaRPr>
          </a:p>
          <a:p>
            <a:pPr marL="0" lvl="0" indent="0" rtl="0">
              <a:spcBef>
                <a:spcPts val="400"/>
              </a:spcBef>
              <a:spcAft>
                <a:spcPts val="0"/>
              </a:spcAft>
              <a:buClr>
                <a:schemeClr val="dk1"/>
              </a:buClr>
              <a:buSzPts val="1100"/>
              <a:buFont typeface="Arial"/>
              <a:buNone/>
            </a:pPr>
            <a:r>
              <a:rPr lang="en" sz="2000" dirty="0">
                <a:ea typeface="Consolas"/>
                <a:cs typeface="Consolas"/>
                <a:sym typeface="Consolas"/>
              </a:rPr>
              <a:t>       android:layout_width="match_parent"</a:t>
            </a:r>
            <a:endParaRPr sz="2000" dirty="0">
              <a:ea typeface="Consolas"/>
              <a:cs typeface="Consolas"/>
              <a:sym typeface="Consolas"/>
            </a:endParaRPr>
          </a:p>
          <a:p>
            <a:pPr marL="0" lvl="0" indent="0" rtl="0">
              <a:spcBef>
                <a:spcPts val="400"/>
              </a:spcBef>
              <a:spcAft>
                <a:spcPts val="0"/>
              </a:spcAft>
              <a:buClr>
                <a:schemeClr val="dk1"/>
              </a:buClr>
              <a:buSzPts val="1100"/>
              <a:buFont typeface="Arial"/>
              <a:buNone/>
            </a:pPr>
            <a:r>
              <a:rPr lang="en" sz="2000" dirty="0">
                <a:ea typeface="Consolas"/>
                <a:cs typeface="Consolas"/>
                <a:sym typeface="Consolas"/>
              </a:rPr>
              <a:t>       android:layout_height="wrap_content"</a:t>
            </a:r>
            <a:endParaRPr sz="2000" dirty="0">
              <a:ea typeface="Consolas"/>
              <a:cs typeface="Consolas"/>
              <a:sym typeface="Consolas"/>
            </a:endParaRPr>
          </a:p>
          <a:p>
            <a:pPr marL="0" lvl="0" indent="0" rtl="0">
              <a:spcBef>
                <a:spcPts val="400"/>
              </a:spcBef>
              <a:spcAft>
                <a:spcPts val="0"/>
              </a:spcAft>
              <a:buClr>
                <a:schemeClr val="dk1"/>
              </a:buClr>
              <a:buSzPts val="1100"/>
              <a:buFont typeface="Arial"/>
              <a:buNone/>
            </a:pPr>
            <a:r>
              <a:rPr lang="en" sz="2000" dirty="0">
                <a:ea typeface="Consolas"/>
                <a:cs typeface="Consolas"/>
                <a:sym typeface="Consolas"/>
              </a:rPr>
              <a:t>       android:background="@color/myBackgroundColor"</a:t>
            </a:r>
            <a:endParaRPr sz="2000" dirty="0">
              <a:ea typeface="Consolas"/>
              <a:cs typeface="Consolas"/>
              <a:sym typeface="Consolas"/>
            </a:endParaRPr>
          </a:p>
          <a:p>
            <a:pPr marL="0" lvl="0" indent="0" rtl="0">
              <a:spcBef>
                <a:spcPts val="400"/>
              </a:spcBef>
              <a:spcAft>
                <a:spcPts val="0"/>
              </a:spcAft>
              <a:buClr>
                <a:schemeClr val="dk1"/>
              </a:buClr>
              <a:buSzPts val="1100"/>
              <a:buFont typeface="Arial"/>
              <a:buNone/>
            </a:pPr>
            <a:r>
              <a:rPr lang="en" sz="2000" dirty="0">
                <a:ea typeface="Consolas"/>
                <a:cs typeface="Consolas"/>
                <a:sym typeface="Consolas"/>
              </a:rPr>
              <a:t>       android:text="@string/count_initial_value"</a:t>
            </a:r>
            <a:endParaRPr sz="2000" dirty="0">
              <a:ea typeface="Consolas"/>
              <a:cs typeface="Consolas"/>
              <a:sym typeface="Consolas"/>
            </a:endParaRPr>
          </a:p>
          <a:p>
            <a:pPr marL="0" lvl="0" indent="0" rtl="0">
              <a:spcBef>
                <a:spcPts val="400"/>
              </a:spcBef>
              <a:spcAft>
                <a:spcPts val="0"/>
              </a:spcAft>
              <a:buClr>
                <a:schemeClr val="dk1"/>
              </a:buClr>
              <a:buSzPts val="1100"/>
              <a:buFont typeface="Arial"/>
              <a:buNone/>
            </a:pPr>
            <a:r>
              <a:rPr lang="en" sz="2000" dirty="0">
                <a:ea typeface="Consolas"/>
                <a:cs typeface="Consolas"/>
                <a:sym typeface="Consolas"/>
              </a:rPr>
              <a:t>       android:textColor="@color/colorPrimary"</a:t>
            </a:r>
            <a:endParaRPr sz="2000" dirty="0">
              <a:ea typeface="Consolas"/>
              <a:cs typeface="Consolas"/>
              <a:sym typeface="Consolas"/>
            </a:endParaRPr>
          </a:p>
          <a:p>
            <a:pPr marL="0" lvl="0" indent="0" rtl="0">
              <a:spcBef>
                <a:spcPts val="200"/>
              </a:spcBef>
              <a:spcAft>
                <a:spcPts val="0"/>
              </a:spcAft>
              <a:buClr>
                <a:schemeClr val="dk1"/>
              </a:buClr>
              <a:buSzPts val="1100"/>
              <a:buFont typeface="Arial"/>
              <a:buNone/>
            </a:pPr>
            <a:r>
              <a:rPr lang="en" sz="2000" dirty="0">
                <a:ea typeface="Consolas"/>
                <a:cs typeface="Consolas"/>
                <a:sym typeface="Consolas"/>
              </a:rPr>
              <a:t>       android:textSize="@dimen/count_text_size"</a:t>
            </a:r>
            <a:endParaRPr sz="2000" dirty="0">
              <a:ea typeface="Consolas"/>
              <a:cs typeface="Consolas"/>
              <a:sym typeface="Consolas"/>
            </a:endParaRPr>
          </a:p>
          <a:p>
            <a:pPr marL="0" lvl="0" indent="0" rtl="0">
              <a:spcBef>
                <a:spcPts val="200"/>
              </a:spcBef>
              <a:spcAft>
                <a:spcPts val="0"/>
              </a:spcAft>
              <a:buClr>
                <a:schemeClr val="dk1"/>
              </a:buClr>
              <a:buSzPts val="1100"/>
              <a:buFont typeface="Arial"/>
              <a:buNone/>
            </a:pPr>
            <a:r>
              <a:rPr lang="en" sz="2000" dirty="0">
                <a:ea typeface="Consolas"/>
                <a:cs typeface="Consolas"/>
                <a:sym typeface="Consolas"/>
              </a:rPr>
              <a:t>       android:textStyle="bold" </a:t>
            </a:r>
            <a:endParaRPr sz="2000" dirty="0">
              <a:ea typeface="Consolas"/>
              <a:cs typeface="Consolas"/>
              <a:sym typeface="Consolas"/>
            </a:endParaRPr>
          </a:p>
          <a:p>
            <a:pPr marL="0" lvl="0" indent="0" rtl="0">
              <a:spcBef>
                <a:spcPts val="0"/>
              </a:spcBef>
              <a:spcAft>
                <a:spcPts val="0"/>
              </a:spcAft>
              <a:buClr>
                <a:schemeClr val="dk1"/>
              </a:buClr>
              <a:buSzPts val="1100"/>
              <a:buFont typeface="Arial"/>
              <a:buNone/>
            </a:pPr>
            <a:r>
              <a:rPr lang="en" sz="2000" b="1" dirty="0">
                <a:ea typeface="Consolas"/>
                <a:cs typeface="Consolas"/>
                <a:sym typeface="Consolas"/>
              </a:rPr>
              <a:t>/&gt;</a:t>
            </a:r>
            <a:endParaRPr sz="2000" b="1" dirty="0">
              <a:ea typeface="Consolas"/>
              <a:cs typeface="Consolas"/>
              <a:sym typeface="Consolas"/>
            </a:endParaRPr>
          </a:p>
        </p:txBody>
      </p:sp>
      <p:sp>
        <p:nvSpPr>
          <p:cNvPr id="440" name="Shape 4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dirty="0">
                <a:solidFill>
                  <a:srgbClr val="00B0F0"/>
                </a:solidFill>
                <a:latin typeface="+mn-lt"/>
              </a:rPr>
              <a:t>View properties in XML</a:t>
            </a:r>
            <a:endParaRPr dirty="0">
              <a:solidFill>
                <a:srgbClr val="00B0F0"/>
              </a:solidFill>
              <a:latin typeface="+mn-lt"/>
            </a:endParaRPr>
          </a:p>
        </p:txBody>
      </p:sp>
      <p:sp>
        <p:nvSpPr>
          <p:cNvPr id="447" name="Shape 447"/>
          <p:cNvSpPr txBox="1">
            <a:spLocks noGrp="1"/>
          </p:cNvSpPr>
          <p:nvPr>
            <p:ph type="body" idx="1"/>
          </p:nvPr>
        </p:nvSpPr>
        <p:spPr>
          <a:xfrm>
            <a:off x="448800" y="1276350"/>
            <a:ext cx="8520600" cy="33810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b="1" dirty="0">
                <a:ea typeface="Consolas"/>
                <a:cs typeface="Consolas"/>
                <a:sym typeface="Consolas"/>
              </a:rPr>
              <a:t>android:&lt;property_name&gt;="&lt;property_value&gt;"</a:t>
            </a:r>
            <a:endParaRPr b="1" dirty="0">
              <a:ea typeface="Consolas"/>
              <a:cs typeface="Consolas"/>
              <a:sym typeface="Consolas"/>
            </a:endParaRPr>
          </a:p>
          <a:p>
            <a:pPr marL="0" lvl="0" indent="0" rtl="0">
              <a:spcBef>
                <a:spcPts val="0"/>
              </a:spcBef>
              <a:spcAft>
                <a:spcPts val="0"/>
              </a:spcAft>
              <a:buClr>
                <a:schemeClr val="dk1"/>
              </a:buClr>
              <a:buSzPts val="1100"/>
              <a:buFont typeface="Arial"/>
              <a:buNone/>
            </a:pPr>
            <a:r>
              <a:rPr lang="en" b="1" dirty="0">
                <a:ea typeface="Consolas"/>
                <a:cs typeface="Consolas"/>
                <a:sym typeface="Consolas"/>
              </a:rPr>
              <a:t>Example: </a:t>
            </a:r>
            <a:r>
              <a:rPr lang="en" dirty="0">
                <a:ea typeface="Consolas"/>
                <a:cs typeface="Consolas"/>
                <a:sym typeface="Consolas"/>
              </a:rPr>
              <a:t>android:layout_width="match_parent"</a:t>
            </a:r>
            <a:endParaRPr b="1" dirty="0">
              <a:ea typeface="Consolas"/>
              <a:cs typeface="Consolas"/>
              <a:sym typeface="Consolas"/>
            </a:endParaRPr>
          </a:p>
          <a:p>
            <a:pPr marL="0" lvl="0" indent="0" rtl="0">
              <a:spcBef>
                <a:spcPts val="0"/>
              </a:spcBef>
              <a:spcAft>
                <a:spcPts val="0"/>
              </a:spcAft>
              <a:buClr>
                <a:schemeClr val="dk1"/>
              </a:buClr>
              <a:buSzPts val="1100"/>
              <a:buFont typeface="Arial"/>
              <a:buNone/>
            </a:pPr>
            <a:endParaRPr b="1" dirty="0">
              <a:ea typeface="Consolas"/>
              <a:cs typeface="Consolas"/>
              <a:sym typeface="Consolas"/>
            </a:endParaRPr>
          </a:p>
          <a:p>
            <a:pPr marL="0" lvl="0" indent="0" rtl="0">
              <a:spcBef>
                <a:spcPts val="0"/>
              </a:spcBef>
              <a:spcAft>
                <a:spcPts val="0"/>
              </a:spcAft>
              <a:buClr>
                <a:schemeClr val="dk1"/>
              </a:buClr>
              <a:buSzPts val="1100"/>
              <a:buFont typeface="Arial"/>
              <a:buNone/>
            </a:pPr>
            <a:r>
              <a:rPr lang="en" b="1" dirty="0">
                <a:ea typeface="Consolas"/>
                <a:cs typeface="Consolas"/>
                <a:sym typeface="Consolas"/>
              </a:rPr>
              <a:t>android:&lt;property_name&gt;="@&lt;resource_type&gt;/resource_id"</a:t>
            </a:r>
            <a:endParaRPr b="1" dirty="0">
              <a:ea typeface="Consolas"/>
              <a:cs typeface="Consolas"/>
              <a:sym typeface="Consolas"/>
            </a:endParaRPr>
          </a:p>
          <a:p>
            <a:pPr marL="0" lvl="0" indent="0" rtl="0">
              <a:spcBef>
                <a:spcPts val="0"/>
              </a:spcBef>
              <a:spcAft>
                <a:spcPts val="0"/>
              </a:spcAft>
              <a:buClr>
                <a:schemeClr val="dk1"/>
              </a:buClr>
              <a:buSzPts val="1100"/>
              <a:buFont typeface="Arial"/>
              <a:buNone/>
            </a:pPr>
            <a:r>
              <a:rPr lang="en" b="1" dirty="0">
                <a:ea typeface="Consolas"/>
                <a:cs typeface="Consolas"/>
                <a:sym typeface="Consolas"/>
              </a:rPr>
              <a:t>Example: </a:t>
            </a:r>
            <a:r>
              <a:rPr lang="en" dirty="0">
                <a:ea typeface="Consolas"/>
                <a:cs typeface="Consolas"/>
                <a:sym typeface="Consolas"/>
              </a:rPr>
              <a:t>android:text="@string/button_label_next"</a:t>
            </a:r>
            <a:endParaRPr b="1" dirty="0">
              <a:ea typeface="Consolas"/>
              <a:cs typeface="Consolas"/>
              <a:sym typeface="Consolas"/>
            </a:endParaRPr>
          </a:p>
          <a:p>
            <a:pPr marL="0" lvl="0" indent="0" rtl="0">
              <a:spcBef>
                <a:spcPts val="400"/>
              </a:spcBef>
              <a:spcAft>
                <a:spcPts val="0"/>
              </a:spcAft>
              <a:buClr>
                <a:schemeClr val="dk1"/>
              </a:buClr>
              <a:buSzPts val="1100"/>
              <a:buFont typeface="Arial"/>
              <a:buNone/>
            </a:pPr>
            <a:endParaRPr dirty="0">
              <a:ea typeface="Consolas"/>
              <a:cs typeface="Consolas"/>
              <a:sym typeface="Consolas"/>
            </a:endParaRPr>
          </a:p>
          <a:p>
            <a:pPr marL="0" lvl="0" indent="0" rtl="0">
              <a:spcBef>
                <a:spcPts val="0"/>
              </a:spcBef>
              <a:spcAft>
                <a:spcPts val="0"/>
              </a:spcAft>
              <a:buClr>
                <a:schemeClr val="dk1"/>
              </a:buClr>
              <a:buSzPts val="1100"/>
              <a:buFont typeface="Arial"/>
              <a:buNone/>
            </a:pPr>
            <a:r>
              <a:rPr lang="en" b="1" dirty="0">
                <a:ea typeface="Consolas"/>
                <a:cs typeface="Consolas"/>
                <a:sym typeface="Consolas"/>
              </a:rPr>
              <a:t>android:&lt;property_name&gt;="@+id/view_id"</a:t>
            </a:r>
            <a:endParaRPr dirty="0">
              <a:ea typeface="Consolas"/>
              <a:cs typeface="Consolas"/>
              <a:sym typeface="Consolas"/>
            </a:endParaRPr>
          </a:p>
          <a:p>
            <a:pPr marL="0" lvl="0" indent="0" rtl="0">
              <a:spcBef>
                <a:spcPts val="400"/>
              </a:spcBef>
              <a:spcAft>
                <a:spcPts val="0"/>
              </a:spcAft>
              <a:buClr>
                <a:schemeClr val="dk1"/>
              </a:buClr>
              <a:buSzPts val="1100"/>
              <a:buFont typeface="Arial"/>
              <a:buNone/>
            </a:pPr>
            <a:r>
              <a:rPr lang="en" b="1" dirty="0">
                <a:ea typeface="Consolas"/>
                <a:cs typeface="Consolas"/>
                <a:sym typeface="Consolas"/>
              </a:rPr>
              <a:t>Example: </a:t>
            </a:r>
            <a:r>
              <a:rPr lang="en" dirty="0">
                <a:ea typeface="Consolas"/>
                <a:cs typeface="Consolas"/>
                <a:sym typeface="Consolas"/>
              </a:rPr>
              <a:t>android:id="@+id/show_count"</a:t>
            </a:r>
            <a:endParaRPr dirty="0">
              <a:ea typeface="Consolas"/>
              <a:cs typeface="Consolas"/>
              <a:sym typeface="Consolas"/>
            </a:endParaRPr>
          </a:p>
          <a:p>
            <a:pPr marL="0" lvl="0" indent="0" rtl="0">
              <a:spcBef>
                <a:spcPts val="400"/>
              </a:spcBef>
              <a:spcAft>
                <a:spcPts val="0"/>
              </a:spcAft>
              <a:buClr>
                <a:schemeClr val="dk1"/>
              </a:buClr>
              <a:buSzPts val="1100"/>
              <a:buFont typeface="Arial"/>
              <a:buNone/>
            </a:pPr>
            <a:endParaRPr sz="2000" dirty="0">
              <a:ea typeface="Consolas"/>
              <a:cs typeface="Consolas"/>
              <a:sym typeface="Consolas"/>
            </a:endParaRPr>
          </a:p>
          <a:p>
            <a:pPr marL="0" lvl="0" indent="0" rtl="0">
              <a:spcBef>
                <a:spcPts val="400"/>
              </a:spcBef>
              <a:spcAft>
                <a:spcPts val="0"/>
              </a:spcAft>
              <a:buClr>
                <a:schemeClr val="dk1"/>
              </a:buClr>
              <a:buSzPts val="1100"/>
              <a:buFont typeface="Arial"/>
              <a:buNone/>
            </a:pPr>
            <a:endParaRPr sz="1800" b="1" dirty="0">
              <a:latin typeface="Consolas"/>
              <a:ea typeface="Consolas"/>
              <a:cs typeface="Consolas"/>
              <a:sym typeface="Consolas"/>
            </a:endParaRPr>
          </a:p>
        </p:txBody>
      </p:sp>
      <p:sp>
        <p:nvSpPr>
          <p:cNvPr id="446" name="Shape 44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B0F0"/>
                </a:solidFill>
                <a:latin typeface="+mn-lt"/>
              </a:rPr>
              <a:t>ViewGroup views</a:t>
            </a:r>
            <a:endParaRPr dirty="0">
              <a:solidFill>
                <a:srgbClr val="00B0F0"/>
              </a:solidFill>
              <a:latin typeface="+mn-lt"/>
            </a:endParaRPr>
          </a:p>
        </p:txBody>
      </p:sp>
      <p:sp>
        <p:nvSpPr>
          <p:cNvPr id="482" name="Shape 482"/>
          <p:cNvSpPr txBox="1">
            <a:spLocks noGrp="1"/>
          </p:cNvSpPr>
          <p:nvPr>
            <p:ph type="body" idx="1"/>
          </p:nvPr>
        </p:nvSpPr>
        <p:spPr>
          <a:xfrm>
            <a:off x="290435" y="1299710"/>
            <a:ext cx="8520600" cy="34164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Clr>
                <a:srgbClr val="000000"/>
              </a:buClr>
              <a:buSzPts val="1100"/>
              <a:buFont typeface="Arial"/>
              <a:buNone/>
            </a:pPr>
            <a:r>
              <a:rPr lang="en" dirty="0"/>
              <a:t>A ViewGroup (parent) is a type of view that can contain other views (children) </a:t>
            </a:r>
            <a:endParaRPr dirty="0"/>
          </a:p>
          <a:p>
            <a:pPr marL="0" lvl="0" indent="0" rtl="0">
              <a:spcBef>
                <a:spcPts val="1000"/>
              </a:spcBef>
              <a:spcAft>
                <a:spcPts val="0"/>
              </a:spcAft>
              <a:buNone/>
            </a:pPr>
            <a:r>
              <a:rPr lang="en" dirty="0"/>
              <a:t>ViewGroup is the base class for layouts and view containers</a:t>
            </a:r>
            <a:endParaRPr dirty="0"/>
          </a:p>
          <a:p>
            <a:pPr marL="419100" lvl="0" indent="-342900" rtl="0">
              <a:spcBef>
                <a:spcPts val="1000"/>
              </a:spcBef>
              <a:spcAft>
                <a:spcPts val="0"/>
              </a:spcAft>
              <a:buSzPts val="2400"/>
              <a:buFont typeface="Arial" panose="020B0604020202020204" pitchFamily="34" charset="0"/>
              <a:buChar char="•"/>
            </a:pPr>
            <a:r>
              <a:rPr lang="en" dirty="0"/>
              <a:t>ScrollView—scrollable view that contains one child view</a:t>
            </a:r>
            <a:endParaRPr dirty="0"/>
          </a:p>
          <a:p>
            <a:pPr marL="419100" lvl="0" indent="-342900" rtl="0">
              <a:spcBef>
                <a:spcPts val="1000"/>
              </a:spcBef>
              <a:spcAft>
                <a:spcPts val="0"/>
              </a:spcAft>
              <a:buSzPts val="2400"/>
              <a:buFont typeface="Arial" panose="020B0604020202020204" pitchFamily="34" charset="0"/>
              <a:buChar char="•"/>
            </a:pPr>
            <a:r>
              <a:rPr lang="en" dirty="0"/>
              <a:t>LinearLayout—arrange views in horizontal/vertical row</a:t>
            </a:r>
            <a:endParaRPr dirty="0"/>
          </a:p>
          <a:p>
            <a:pPr marL="419100" lvl="0" indent="-342900" rtl="0">
              <a:spcBef>
                <a:spcPts val="1000"/>
              </a:spcBef>
              <a:spcAft>
                <a:spcPts val="0"/>
              </a:spcAft>
              <a:buSzPts val="2400"/>
              <a:buFont typeface="Arial" panose="020B0604020202020204" pitchFamily="34" charset="0"/>
              <a:buChar char="•"/>
            </a:pPr>
            <a:r>
              <a:rPr lang="en" dirty="0"/>
              <a:t>RecyclerView—scrollable "list" of views or view groups</a:t>
            </a:r>
            <a:endParaRPr dirty="0"/>
          </a:p>
        </p:txBody>
      </p:sp>
      <p:sp>
        <p:nvSpPr>
          <p:cNvPr id="483" name="Shape 48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04800" y="2857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dirty="0">
                <a:solidFill>
                  <a:srgbClr val="00B0F0"/>
                </a:solidFill>
                <a:latin typeface="+mn-lt"/>
              </a:rPr>
              <a:t>Hierarchy of view groups and views</a:t>
            </a:r>
            <a:endParaRPr sz="3200" dirty="0">
              <a:solidFill>
                <a:srgbClr val="00B0F0"/>
              </a:solidFill>
              <a:latin typeface="+mn-lt"/>
            </a:endParaRPr>
          </a:p>
        </p:txBody>
      </p:sp>
      <p:sp>
        <p:nvSpPr>
          <p:cNvPr id="490" name="Shape 490"/>
          <p:cNvSpPr/>
          <p:nvPr/>
        </p:nvSpPr>
        <p:spPr>
          <a:xfrm>
            <a:off x="3577750" y="2054551"/>
            <a:ext cx="1566000" cy="572700"/>
          </a:xfrm>
          <a:prstGeom prst="roundRect">
            <a:avLst>
              <a:gd name="adj" fmla="val 16667"/>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b="1"/>
              <a:t>ViewGroup</a:t>
            </a:r>
            <a:endParaRPr b="1"/>
          </a:p>
        </p:txBody>
      </p:sp>
      <p:sp>
        <p:nvSpPr>
          <p:cNvPr id="491" name="Shape 491"/>
          <p:cNvSpPr/>
          <p:nvPr/>
        </p:nvSpPr>
        <p:spPr>
          <a:xfrm>
            <a:off x="1914000" y="3011726"/>
            <a:ext cx="1566000" cy="572700"/>
          </a:xfrm>
          <a:prstGeom prst="roundRect">
            <a:avLst>
              <a:gd name="adj" fmla="val 16667"/>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t>ViewGroup</a:t>
            </a:r>
            <a:endParaRPr b="1"/>
          </a:p>
        </p:txBody>
      </p:sp>
      <p:sp>
        <p:nvSpPr>
          <p:cNvPr id="492" name="Shape 492"/>
          <p:cNvSpPr/>
          <p:nvPr/>
        </p:nvSpPr>
        <p:spPr>
          <a:xfrm>
            <a:off x="3838900" y="3011726"/>
            <a:ext cx="1043700" cy="5727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View</a:t>
            </a:r>
            <a:endParaRPr b="1"/>
          </a:p>
        </p:txBody>
      </p:sp>
      <p:sp>
        <p:nvSpPr>
          <p:cNvPr id="493" name="Shape 493"/>
          <p:cNvSpPr/>
          <p:nvPr/>
        </p:nvSpPr>
        <p:spPr>
          <a:xfrm>
            <a:off x="5187475" y="3011726"/>
            <a:ext cx="1043700" cy="5727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View</a:t>
            </a:r>
            <a:endParaRPr b="1"/>
          </a:p>
        </p:txBody>
      </p:sp>
      <p:sp>
        <p:nvSpPr>
          <p:cNvPr id="494" name="Shape 494"/>
          <p:cNvSpPr/>
          <p:nvPr/>
        </p:nvSpPr>
        <p:spPr>
          <a:xfrm>
            <a:off x="718350" y="4045101"/>
            <a:ext cx="1043700" cy="5727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View</a:t>
            </a:r>
            <a:endParaRPr b="1"/>
          </a:p>
        </p:txBody>
      </p:sp>
      <p:sp>
        <p:nvSpPr>
          <p:cNvPr id="495" name="Shape 495"/>
          <p:cNvSpPr/>
          <p:nvPr/>
        </p:nvSpPr>
        <p:spPr>
          <a:xfrm>
            <a:off x="1914000" y="4045101"/>
            <a:ext cx="1043700" cy="5727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View</a:t>
            </a:r>
            <a:endParaRPr b="1"/>
          </a:p>
        </p:txBody>
      </p:sp>
      <p:sp>
        <p:nvSpPr>
          <p:cNvPr id="496" name="Shape 496"/>
          <p:cNvSpPr/>
          <p:nvPr/>
        </p:nvSpPr>
        <p:spPr>
          <a:xfrm>
            <a:off x="3109650" y="4045101"/>
            <a:ext cx="1043700" cy="5727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View</a:t>
            </a:r>
            <a:endParaRPr b="1"/>
          </a:p>
        </p:txBody>
      </p:sp>
      <p:cxnSp>
        <p:nvCxnSpPr>
          <p:cNvPr id="497" name="Shape 497"/>
          <p:cNvCxnSpPr>
            <a:stCxn id="490" idx="2"/>
            <a:endCxn id="491" idx="0"/>
          </p:cNvCxnSpPr>
          <p:nvPr/>
        </p:nvCxnSpPr>
        <p:spPr>
          <a:xfrm flipH="1">
            <a:off x="2696950" y="2627251"/>
            <a:ext cx="1663800" cy="384600"/>
          </a:xfrm>
          <a:prstGeom prst="straightConnector1">
            <a:avLst/>
          </a:prstGeom>
          <a:noFill/>
          <a:ln w="38100" cap="flat" cmpd="sng">
            <a:solidFill>
              <a:schemeClr val="dk2"/>
            </a:solidFill>
            <a:prstDash val="solid"/>
            <a:round/>
            <a:headEnd type="none" w="med" len="med"/>
            <a:tailEnd type="none" w="med" len="med"/>
          </a:ln>
        </p:spPr>
      </p:cxnSp>
      <p:cxnSp>
        <p:nvCxnSpPr>
          <p:cNvPr id="498" name="Shape 498"/>
          <p:cNvCxnSpPr>
            <a:stCxn id="490" idx="2"/>
            <a:endCxn id="492" idx="0"/>
          </p:cNvCxnSpPr>
          <p:nvPr/>
        </p:nvCxnSpPr>
        <p:spPr>
          <a:xfrm>
            <a:off x="4360750" y="2627251"/>
            <a:ext cx="0" cy="384600"/>
          </a:xfrm>
          <a:prstGeom prst="straightConnector1">
            <a:avLst/>
          </a:prstGeom>
          <a:noFill/>
          <a:ln w="38100" cap="flat" cmpd="sng">
            <a:solidFill>
              <a:schemeClr val="dk2"/>
            </a:solidFill>
            <a:prstDash val="solid"/>
            <a:round/>
            <a:headEnd type="none" w="med" len="med"/>
            <a:tailEnd type="none" w="med" len="med"/>
          </a:ln>
        </p:spPr>
      </p:cxnSp>
      <p:cxnSp>
        <p:nvCxnSpPr>
          <p:cNvPr id="499" name="Shape 499"/>
          <p:cNvCxnSpPr>
            <a:stCxn id="490" idx="2"/>
            <a:endCxn id="493" idx="0"/>
          </p:cNvCxnSpPr>
          <p:nvPr/>
        </p:nvCxnSpPr>
        <p:spPr>
          <a:xfrm>
            <a:off x="4360750" y="2627251"/>
            <a:ext cx="1348500" cy="384600"/>
          </a:xfrm>
          <a:prstGeom prst="straightConnector1">
            <a:avLst/>
          </a:prstGeom>
          <a:noFill/>
          <a:ln w="38100" cap="flat" cmpd="sng">
            <a:solidFill>
              <a:schemeClr val="dk2"/>
            </a:solidFill>
            <a:prstDash val="solid"/>
            <a:round/>
            <a:headEnd type="none" w="med" len="med"/>
            <a:tailEnd type="none" w="med" len="med"/>
          </a:ln>
        </p:spPr>
      </p:cxnSp>
      <p:cxnSp>
        <p:nvCxnSpPr>
          <p:cNvPr id="500" name="Shape 500"/>
          <p:cNvCxnSpPr>
            <a:stCxn id="491" idx="2"/>
            <a:endCxn id="494" idx="0"/>
          </p:cNvCxnSpPr>
          <p:nvPr/>
        </p:nvCxnSpPr>
        <p:spPr>
          <a:xfrm flipH="1">
            <a:off x="1240200" y="3584426"/>
            <a:ext cx="1456800" cy="460800"/>
          </a:xfrm>
          <a:prstGeom prst="straightConnector1">
            <a:avLst/>
          </a:prstGeom>
          <a:noFill/>
          <a:ln w="38100" cap="flat" cmpd="sng">
            <a:solidFill>
              <a:schemeClr val="dk2"/>
            </a:solidFill>
            <a:prstDash val="solid"/>
            <a:round/>
            <a:headEnd type="none" w="med" len="med"/>
            <a:tailEnd type="none" w="med" len="med"/>
          </a:ln>
        </p:spPr>
      </p:cxnSp>
      <p:cxnSp>
        <p:nvCxnSpPr>
          <p:cNvPr id="501" name="Shape 501"/>
          <p:cNvCxnSpPr>
            <a:stCxn id="491" idx="2"/>
            <a:endCxn id="495" idx="0"/>
          </p:cNvCxnSpPr>
          <p:nvPr/>
        </p:nvCxnSpPr>
        <p:spPr>
          <a:xfrm flipH="1">
            <a:off x="2436000" y="3584426"/>
            <a:ext cx="261000" cy="460800"/>
          </a:xfrm>
          <a:prstGeom prst="straightConnector1">
            <a:avLst/>
          </a:prstGeom>
          <a:noFill/>
          <a:ln w="38100" cap="flat" cmpd="sng">
            <a:solidFill>
              <a:schemeClr val="dk2"/>
            </a:solidFill>
            <a:prstDash val="solid"/>
            <a:round/>
            <a:headEnd type="none" w="med" len="med"/>
            <a:tailEnd type="none" w="med" len="med"/>
          </a:ln>
        </p:spPr>
      </p:cxnSp>
      <p:cxnSp>
        <p:nvCxnSpPr>
          <p:cNvPr id="502" name="Shape 502"/>
          <p:cNvCxnSpPr>
            <a:stCxn id="491" idx="2"/>
            <a:endCxn id="496" idx="0"/>
          </p:cNvCxnSpPr>
          <p:nvPr/>
        </p:nvCxnSpPr>
        <p:spPr>
          <a:xfrm>
            <a:off x="2697000" y="3584426"/>
            <a:ext cx="934500" cy="460800"/>
          </a:xfrm>
          <a:prstGeom prst="straightConnector1">
            <a:avLst/>
          </a:prstGeom>
          <a:noFill/>
          <a:ln w="38100" cap="flat" cmpd="sng">
            <a:solidFill>
              <a:schemeClr val="dk2"/>
            </a:solidFill>
            <a:prstDash val="solid"/>
            <a:round/>
            <a:headEnd type="none" w="med" len="med"/>
            <a:tailEnd type="none" w="med" len="med"/>
          </a:ln>
        </p:spPr>
      </p:cxnSp>
      <p:sp>
        <p:nvSpPr>
          <p:cNvPr id="503" name="Shape 503"/>
          <p:cNvSpPr txBox="1"/>
          <p:nvPr/>
        </p:nvSpPr>
        <p:spPr>
          <a:xfrm>
            <a:off x="5505975" y="2103601"/>
            <a:ext cx="36378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dirty="0"/>
              <a:t>Root view is always a view group</a:t>
            </a:r>
            <a:endParaRPr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xfrm>
            <a:off x="228600" y="209550"/>
            <a:ext cx="8520600" cy="3854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B0F0"/>
                </a:solidFill>
                <a:latin typeface="+mn-lt"/>
              </a:rPr>
              <a:t>View hierarchy and screen layout</a:t>
            </a:r>
            <a:endParaRPr dirty="0">
              <a:solidFill>
                <a:srgbClr val="00B0F0"/>
              </a:solidFill>
              <a:latin typeface="+mn-lt"/>
            </a:endParaRPr>
          </a:p>
        </p:txBody>
      </p:sp>
      <p:pic>
        <p:nvPicPr>
          <p:cNvPr id="510" name="Shape 510"/>
          <p:cNvPicPr preferRelativeResize="0"/>
          <p:nvPr/>
        </p:nvPicPr>
        <p:blipFill>
          <a:blip r:embed="rId3">
            <a:alphaModFix/>
          </a:blip>
          <a:stretch>
            <a:fillRect/>
          </a:stretch>
        </p:blipFill>
        <p:spPr>
          <a:xfrm>
            <a:off x="1549825" y="1326842"/>
            <a:ext cx="6086400" cy="366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dirty="0">
                <a:solidFill>
                  <a:srgbClr val="00B0F0"/>
                </a:solidFill>
                <a:latin typeface="+mn-lt"/>
              </a:rPr>
              <a:t>View hierarchy in the component tree</a:t>
            </a:r>
            <a:endParaRPr sz="3600" dirty="0">
              <a:solidFill>
                <a:srgbClr val="00B0F0"/>
              </a:solidFill>
              <a:latin typeface="+mn-lt"/>
            </a:endParaRPr>
          </a:p>
        </p:txBody>
      </p:sp>
      <p:sp>
        <p:nvSpPr>
          <p:cNvPr id="516" name="Shape 5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a:t>
            </a:fld>
            <a:endParaRPr/>
          </a:p>
        </p:txBody>
      </p:sp>
      <p:pic>
        <p:nvPicPr>
          <p:cNvPr id="517" name="Shape 517"/>
          <p:cNvPicPr preferRelativeResize="0"/>
          <p:nvPr/>
        </p:nvPicPr>
        <p:blipFill rotWithShape="1">
          <a:blip r:embed="rId3">
            <a:alphaModFix/>
          </a:blip>
          <a:srcRect l="25718" t="21287" r="21415" b="36052"/>
          <a:stretch/>
        </p:blipFill>
        <p:spPr>
          <a:xfrm>
            <a:off x="609600" y="1223833"/>
            <a:ext cx="7173930" cy="3531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dirty="0">
                <a:solidFill>
                  <a:srgbClr val="00B0F0"/>
                </a:solidFill>
                <a:latin typeface="+mn-lt"/>
              </a:rPr>
              <a:t>Best practices for view hierarchies</a:t>
            </a:r>
            <a:endParaRPr sz="3600" dirty="0">
              <a:solidFill>
                <a:srgbClr val="00B0F0"/>
              </a:solidFill>
              <a:latin typeface="+mn-lt"/>
            </a:endParaRPr>
          </a:p>
        </p:txBody>
      </p:sp>
      <p:sp>
        <p:nvSpPr>
          <p:cNvPr id="524" name="Shape 5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a:t>
            </a:fld>
            <a:endParaRPr/>
          </a:p>
        </p:txBody>
      </p:sp>
      <p:sp>
        <p:nvSpPr>
          <p:cNvPr id="525" name="Shape 525"/>
          <p:cNvSpPr txBox="1"/>
          <p:nvPr/>
        </p:nvSpPr>
        <p:spPr>
          <a:xfrm>
            <a:off x="87150" y="1733550"/>
            <a:ext cx="8868600" cy="3306300"/>
          </a:xfrm>
          <a:prstGeom prst="rect">
            <a:avLst/>
          </a:prstGeom>
          <a:noFill/>
          <a:ln>
            <a:noFill/>
          </a:ln>
        </p:spPr>
        <p:txBody>
          <a:bodyPr spcFirstLastPara="1" wrap="square" lIns="91425" tIns="91425" rIns="91425" bIns="91425" anchor="t" anchorCtr="0">
            <a:noAutofit/>
          </a:bodyPr>
          <a:lstStyle/>
          <a:p>
            <a:pPr marL="457200" lvl="0" indent="-381000" rtl="0">
              <a:lnSpc>
                <a:spcPct val="115000"/>
              </a:lnSpc>
              <a:spcBef>
                <a:spcPts val="1000"/>
              </a:spcBef>
              <a:spcAft>
                <a:spcPts val="0"/>
              </a:spcAft>
              <a:buClr>
                <a:srgbClr val="424242"/>
              </a:buClr>
              <a:buSzPts val="2400"/>
              <a:buFont typeface="Roboto"/>
              <a:buChar char="●"/>
            </a:pPr>
            <a:r>
              <a:rPr lang="en" sz="2800" dirty="0">
                <a:solidFill>
                  <a:srgbClr val="424242"/>
                </a:solidFill>
                <a:ea typeface="Roboto"/>
                <a:cs typeface="Roboto"/>
                <a:sym typeface="Roboto"/>
              </a:rPr>
              <a:t>Arrangement of view hierarchy affects app performance</a:t>
            </a:r>
            <a:endParaRPr sz="2800" dirty="0">
              <a:solidFill>
                <a:srgbClr val="424242"/>
              </a:solidFill>
              <a:ea typeface="Roboto"/>
              <a:cs typeface="Roboto"/>
              <a:sym typeface="Roboto"/>
            </a:endParaRPr>
          </a:p>
          <a:p>
            <a:pPr marL="457200" lvl="0" indent="-381000" rtl="0">
              <a:lnSpc>
                <a:spcPct val="115000"/>
              </a:lnSpc>
              <a:spcBef>
                <a:spcPts val="1000"/>
              </a:spcBef>
              <a:spcAft>
                <a:spcPts val="0"/>
              </a:spcAft>
              <a:buClr>
                <a:srgbClr val="424242"/>
              </a:buClr>
              <a:buSzPts val="2400"/>
              <a:buFont typeface="Roboto"/>
              <a:buChar char="●"/>
            </a:pPr>
            <a:r>
              <a:rPr lang="en" sz="2800" dirty="0">
                <a:solidFill>
                  <a:srgbClr val="424242"/>
                </a:solidFill>
                <a:ea typeface="Roboto"/>
                <a:cs typeface="Roboto"/>
                <a:sym typeface="Roboto"/>
              </a:rPr>
              <a:t>Use smallest number of simplest views possible</a:t>
            </a:r>
            <a:endParaRPr sz="2800" dirty="0">
              <a:solidFill>
                <a:srgbClr val="424242"/>
              </a:solidFill>
              <a:ea typeface="Roboto"/>
              <a:cs typeface="Roboto"/>
              <a:sym typeface="Roboto"/>
            </a:endParaRPr>
          </a:p>
          <a:p>
            <a:pPr marL="457200" lvl="0" indent="-381000" rtl="0">
              <a:lnSpc>
                <a:spcPct val="115000"/>
              </a:lnSpc>
              <a:spcBef>
                <a:spcPts val="1000"/>
              </a:spcBef>
              <a:spcAft>
                <a:spcPts val="0"/>
              </a:spcAft>
              <a:buClr>
                <a:srgbClr val="424242"/>
              </a:buClr>
              <a:buSzPts val="2400"/>
              <a:buFont typeface="Roboto"/>
              <a:buChar char="●"/>
            </a:pPr>
            <a:r>
              <a:rPr lang="en" sz="2800" dirty="0">
                <a:solidFill>
                  <a:srgbClr val="424242"/>
                </a:solidFill>
                <a:ea typeface="Roboto"/>
                <a:cs typeface="Roboto"/>
                <a:sym typeface="Roboto"/>
              </a:rPr>
              <a:t>Keep the hierarchy flat—limit nesting of views and view groups</a:t>
            </a:r>
            <a:endParaRPr sz="2800" dirty="0">
              <a:solidFill>
                <a:srgbClr val="424242"/>
              </a:solidFill>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sz="3600" dirty="0">
                <a:latin typeface="+mn-lt"/>
              </a:rPr>
              <a:t>Layout Views</a:t>
            </a:r>
            <a:endParaRPr sz="3600" dirty="0">
              <a:latin typeface="+mn-lt"/>
            </a:endParaRPr>
          </a:p>
        </p:txBody>
      </p:sp>
      <p:sp>
        <p:nvSpPr>
          <p:cNvPr id="537" name="Shape 537"/>
          <p:cNvSpPr txBox="1">
            <a:spLocks noGrp="1"/>
          </p:cNvSpPr>
          <p:nvPr>
            <p:ph type="body" idx="1"/>
          </p:nvPr>
        </p:nvSpPr>
        <p:spPr>
          <a:xfrm>
            <a:off x="341636" y="1200150"/>
            <a:ext cx="8520600" cy="34164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 sz="2800" dirty="0"/>
              <a:t>Layouts </a:t>
            </a:r>
            <a:endParaRPr sz="2800" dirty="0"/>
          </a:p>
          <a:p>
            <a:pPr marL="419100" lvl="0" indent="-342900" rtl="0">
              <a:spcBef>
                <a:spcPts val="1000"/>
              </a:spcBef>
              <a:spcAft>
                <a:spcPts val="0"/>
              </a:spcAft>
              <a:buSzPts val="2400"/>
              <a:buFont typeface="Arial" panose="020B0604020202020204" pitchFamily="34" charset="0"/>
              <a:buChar char="•"/>
            </a:pPr>
            <a:r>
              <a:rPr lang="en" sz="2800" dirty="0"/>
              <a:t>are specific types of view groups</a:t>
            </a:r>
            <a:endParaRPr sz="2800" dirty="0"/>
          </a:p>
          <a:p>
            <a:pPr marL="419100" lvl="0" indent="-342900" rtl="0">
              <a:spcBef>
                <a:spcPts val="1000"/>
              </a:spcBef>
              <a:spcAft>
                <a:spcPts val="0"/>
              </a:spcAft>
              <a:buSzPts val="2400"/>
              <a:buFont typeface="Arial" panose="020B0604020202020204" pitchFamily="34" charset="0"/>
              <a:buChar char="•"/>
            </a:pPr>
            <a:r>
              <a:rPr lang="en" sz="2800" dirty="0"/>
              <a:t>are subclasses of ViewGroup</a:t>
            </a:r>
            <a:endParaRPr sz="2800" dirty="0"/>
          </a:p>
          <a:p>
            <a:pPr marL="419100" lvl="0" indent="-342900" rtl="0">
              <a:spcBef>
                <a:spcPts val="1000"/>
              </a:spcBef>
              <a:spcAft>
                <a:spcPts val="0"/>
              </a:spcAft>
              <a:buSzPts val="2400"/>
              <a:buFont typeface="Arial" panose="020B0604020202020204" pitchFamily="34" charset="0"/>
              <a:buChar char="•"/>
            </a:pPr>
            <a:r>
              <a:rPr lang="en" sz="2800" dirty="0"/>
              <a:t>contain child views</a:t>
            </a:r>
            <a:endParaRPr sz="2800" dirty="0"/>
          </a:p>
          <a:p>
            <a:pPr marL="419100" lvl="0" indent="-342900" rtl="0">
              <a:spcBef>
                <a:spcPts val="1000"/>
              </a:spcBef>
              <a:spcAft>
                <a:spcPts val="0"/>
              </a:spcAft>
              <a:buSzPts val="2400"/>
              <a:buFont typeface="Arial" panose="020B0604020202020204" pitchFamily="34" charset="0"/>
              <a:buChar char="•"/>
            </a:pPr>
            <a:r>
              <a:rPr lang="en" sz="2800" dirty="0"/>
              <a:t>can be in a row, column, grid, table, absolute</a:t>
            </a:r>
            <a:endParaRPr sz="2800" dirty="0">
              <a:solidFill>
                <a:schemeClr val="dk1"/>
              </a:solidFill>
            </a:endParaRPr>
          </a:p>
          <a:p>
            <a:pPr marL="0" lvl="0" indent="0" rtl="0">
              <a:spcBef>
                <a:spcPts val="0"/>
              </a:spcBef>
              <a:spcAft>
                <a:spcPts val="0"/>
              </a:spcAft>
              <a:buNone/>
            </a:pPr>
            <a:endParaRPr sz="1800" dirty="0">
              <a:solidFill>
                <a:srgbClr val="4CAF50"/>
              </a:solidFill>
              <a:latin typeface="Arial"/>
              <a:ea typeface="Arial"/>
              <a:cs typeface="Arial"/>
              <a:sym typeface="Arial"/>
            </a:endParaRPr>
          </a:p>
          <a:p>
            <a:pPr marL="0" lvl="0" indent="0" rtl="0">
              <a:lnSpc>
                <a:spcPct val="115000"/>
              </a:lnSpc>
              <a:spcBef>
                <a:spcPts val="1000"/>
              </a:spcBef>
              <a:spcAft>
                <a:spcPts val="0"/>
              </a:spcAft>
              <a:buNone/>
            </a:pPr>
            <a:endParaRPr sz="1600" dirty="0">
              <a:solidFill>
                <a:srgbClr val="4CAF50"/>
              </a:solidFill>
            </a:endParaRPr>
          </a:p>
        </p:txBody>
      </p:sp>
      <p:sp>
        <p:nvSpPr>
          <p:cNvPr id="538" name="Shape 5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a:spLocks noGrp="1"/>
          </p:cNvSpPr>
          <p:nvPr>
            <p:ph type="title"/>
          </p:nvPr>
        </p:nvSpPr>
        <p:spPr>
          <a:xfrm>
            <a:off x="371638" y="285750"/>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00B0F0"/>
                </a:solidFill>
                <a:latin typeface="+mn-lt"/>
              </a:rPr>
              <a:t>Common Layout Classes</a:t>
            </a:r>
            <a:endParaRPr dirty="0">
              <a:solidFill>
                <a:srgbClr val="00B0F0"/>
              </a:solidFill>
              <a:latin typeface="+mn-lt"/>
            </a:endParaRPr>
          </a:p>
        </p:txBody>
      </p:sp>
      <p:pic>
        <p:nvPicPr>
          <p:cNvPr id="545" name="Shape 545"/>
          <p:cNvPicPr preferRelativeResize="0"/>
          <p:nvPr/>
        </p:nvPicPr>
        <p:blipFill>
          <a:blip r:embed="rId3">
            <a:alphaModFix/>
          </a:blip>
          <a:stretch>
            <a:fillRect/>
          </a:stretch>
        </p:blipFill>
        <p:spPr>
          <a:xfrm>
            <a:off x="172927" y="2359777"/>
            <a:ext cx="1952225" cy="1439750"/>
          </a:xfrm>
          <a:prstGeom prst="rect">
            <a:avLst/>
          </a:prstGeom>
          <a:noFill/>
          <a:ln>
            <a:noFill/>
          </a:ln>
        </p:spPr>
      </p:pic>
      <p:pic>
        <p:nvPicPr>
          <p:cNvPr id="546" name="Shape 546"/>
          <p:cNvPicPr preferRelativeResize="0"/>
          <p:nvPr/>
        </p:nvPicPr>
        <p:blipFill>
          <a:blip r:embed="rId4">
            <a:alphaModFix/>
          </a:blip>
          <a:stretch>
            <a:fillRect/>
          </a:stretch>
        </p:blipFill>
        <p:spPr>
          <a:xfrm>
            <a:off x="2334680" y="2359778"/>
            <a:ext cx="1952225" cy="1439763"/>
          </a:xfrm>
          <a:prstGeom prst="rect">
            <a:avLst/>
          </a:prstGeom>
          <a:noFill/>
          <a:ln>
            <a:noFill/>
          </a:ln>
        </p:spPr>
      </p:pic>
      <p:sp>
        <p:nvSpPr>
          <p:cNvPr id="547" name="Shape 547"/>
          <p:cNvSpPr txBox="1"/>
          <p:nvPr/>
        </p:nvSpPr>
        <p:spPr>
          <a:xfrm>
            <a:off x="172924" y="4005653"/>
            <a:ext cx="22797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t>LinearLayout</a:t>
            </a:r>
            <a:endParaRPr sz="2400"/>
          </a:p>
        </p:txBody>
      </p:sp>
      <p:sp>
        <p:nvSpPr>
          <p:cNvPr id="548" name="Shape 548"/>
          <p:cNvSpPr txBox="1"/>
          <p:nvPr/>
        </p:nvSpPr>
        <p:spPr>
          <a:xfrm>
            <a:off x="2170937" y="4005653"/>
            <a:ext cx="22797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RelativeLayout</a:t>
            </a:r>
            <a:endParaRPr sz="2400"/>
          </a:p>
        </p:txBody>
      </p:sp>
      <p:pic>
        <p:nvPicPr>
          <p:cNvPr id="549" name="Shape 549"/>
          <p:cNvPicPr preferRelativeResize="0"/>
          <p:nvPr/>
        </p:nvPicPr>
        <p:blipFill>
          <a:blip r:embed="rId5">
            <a:alphaModFix/>
          </a:blip>
          <a:stretch>
            <a:fillRect/>
          </a:stretch>
        </p:blipFill>
        <p:spPr>
          <a:xfrm>
            <a:off x="4496427" y="2359779"/>
            <a:ext cx="1952225" cy="1439765"/>
          </a:xfrm>
          <a:prstGeom prst="rect">
            <a:avLst/>
          </a:prstGeom>
          <a:noFill/>
          <a:ln>
            <a:noFill/>
          </a:ln>
        </p:spPr>
      </p:pic>
      <p:sp>
        <p:nvSpPr>
          <p:cNvPr id="550" name="Shape 550"/>
          <p:cNvSpPr txBox="1"/>
          <p:nvPr/>
        </p:nvSpPr>
        <p:spPr>
          <a:xfrm>
            <a:off x="4631938" y="4005653"/>
            <a:ext cx="16812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GridLayout</a:t>
            </a:r>
            <a:endParaRPr sz="2400"/>
          </a:p>
        </p:txBody>
      </p:sp>
      <p:pic>
        <p:nvPicPr>
          <p:cNvPr id="551" name="Shape 551"/>
          <p:cNvPicPr preferRelativeResize="0"/>
          <p:nvPr/>
        </p:nvPicPr>
        <p:blipFill>
          <a:blip r:embed="rId6">
            <a:alphaModFix/>
          </a:blip>
          <a:stretch>
            <a:fillRect/>
          </a:stretch>
        </p:blipFill>
        <p:spPr>
          <a:xfrm>
            <a:off x="6658177" y="2359778"/>
            <a:ext cx="1952225" cy="1439767"/>
          </a:xfrm>
          <a:prstGeom prst="rect">
            <a:avLst/>
          </a:prstGeom>
          <a:noFill/>
          <a:ln>
            <a:noFill/>
          </a:ln>
        </p:spPr>
      </p:pic>
      <p:sp>
        <p:nvSpPr>
          <p:cNvPr id="552" name="Shape 552"/>
          <p:cNvSpPr txBox="1"/>
          <p:nvPr/>
        </p:nvSpPr>
        <p:spPr>
          <a:xfrm>
            <a:off x="6658234" y="4005653"/>
            <a:ext cx="19521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TableLayout</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
            <a:extLst>
              <a:ext uri="{FF2B5EF4-FFF2-40B4-BE49-F238E27FC236}">
                <a16:creationId xmlns:a16="http://schemas.microsoft.com/office/drawing/2014/main" id="{C21BFB72-9B2C-4632-873D-F6C9509CB284}"/>
              </a:ext>
            </a:extLst>
          </p:cNvPr>
          <p:cNvPicPr/>
          <p:nvPr/>
        </p:nvPicPr>
        <p:blipFill>
          <a:blip r:embed="rId2">
            <a:extLst>
              <a:ext uri="{96DAC541-7B7A-43D3-8B79-37D633B846F1}">
                <asvg:svgBlip xmlns:asvg="http://schemas.microsoft.com/office/drawing/2016/SVG/main" r:embed="rId3"/>
              </a:ext>
            </a:extLst>
          </a:blip>
          <a:stretch>
            <a:fillRect/>
          </a:stretch>
        </p:blipFill>
        <p:spPr>
          <a:xfrm>
            <a:off x="76200" y="0"/>
            <a:ext cx="8915400" cy="5086350"/>
          </a:xfrm>
          <a:prstGeom prst="rect">
            <a:avLst/>
          </a:prstGeom>
        </p:spPr>
      </p:pic>
    </p:spTree>
    <p:extLst>
      <p:ext uri="{BB962C8B-B14F-4D97-AF65-F5344CB8AC3E}">
        <p14:creationId xmlns:p14="http://schemas.microsoft.com/office/powerpoint/2010/main" val="1067903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Shape 557"/>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3600" dirty="0">
                <a:solidFill>
                  <a:srgbClr val="00B0F0"/>
                </a:solidFill>
                <a:latin typeface="+mn-lt"/>
              </a:rPr>
              <a:t>Common Layout Classes</a:t>
            </a:r>
            <a:endParaRPr sz="3600" dirty="0">
              <a:solidFill>
                <a:srgbClr val="00B0F0"/>
              </a:solidFill>
              <a:latin typeface="+mn-lt"/>
            </a:endParaRPr>
          </a:p>
        </p:txBody>
      </p:sp>
      <p:sp>
        <p:nvSpPr>
          <p:cNvPr id="558" name="Shape 558"/>
          <p:cNvSpPr txBox="1">
            <a:spLocks noGrp="1"/>
          </p:cNvSpPr>
          <p:nvPr>
            <p:ph type="body" idx="1"/>
          </p:nvPr>
        </p:nvSpPr>
        <p:spPr>
          <a:xfrm>
            <a:off x="152400" y="1352550"/>
            <a:ext cx="8861700" cy="3547200"/>
          </a:xfrm>
          <a:prstGeom prst="rect">
            <a:avLst/>
          </a:prstGeom>
        </p:spPr>
        <p:txBody>
          <a:bodyPr spcFirstLastPara="1" wrap="square" lIns="91425" tIns="91425" rIns="91425" bIns="91425" anchor="t" anchorCtr="0">
            <a:noAutofit/>
          </a:bodyPr>
          <a:lstStyle/>
          <a:p>
            <a:pPr marL="419100" lvl="0" indent="-342900" rtl="0">
              <a:spcBef>
                <a:spcPts val="600"/>
              </a:spcBef>
              <a:spcAft>
                <a:spcPts val="0"/>
              </a:spcAft>
              <a:buClr>
                <a:srgbClr val="000000"/>
              </a:buClr>
              <a:buSzPts val="2400"/>
              <a:buFont typeface="Arial" panose="020B0604020202020204" pitchFamily="34" charset="0"/>
              <a:buChar char="•"/>
            </a:pPr>
            <a:r>
              <a:rPr lang="en" b="1" dirty="0">
                <a:solidFill>
                  <a:srgbClr val="000000"/>
                </a:solidFill>
              </a:rPr>
              <a:t>LinearLayout</a:t>
            </a:r>
            <a:r>
              <a:rPr lang="en" dirty="0">
                <a:solidFill>
                  <a:srgbClr val="000000"/>
                </a:solidFill>
              </a:rPr>
              <a:t> - horizontal or vertical row</a:t>
            </a:r>
            <a:endParaRPr dirty="0">
              <a:solidFill>
                <a:srgbClr val="000000"/>
              </a:solidFill>
            </a:endParaRPr>
          </a:p>
          <a:p>
            <a:pPr marL="419100" lvl="0" indent="-342900" rtl="0">
              <a:spcBef>
                <a:spcPts val="600"/>
              </a:spcBef>
              <a:spcAft>
                <a:spcPts val="0"/>
              </a:spcAft>
              <a:buClr>
                <a:srgbClr val="000000"/>
              </a:buClr>
              <a:buSzPts val="2400"/>
              <a:buFont typeface="Arial" panose="020B0604020202020204" pitchFamily="34" charset="0"/>
              <a:buChar char="•"/>
            </a:pPr>
            <a:r>
              <a:rPr lang="en" b="1" dirty="0">
                <a:solidFill>
                  <a:srgbClr val="000000"/>
                </a:solidFill>
              </a:rPr>
              <a:t>RelativeLayout</a:t>
            </a:r>
            <a:r>
              <a:rPr lang="en" dirty="0">
                <a:solidFill>
                  <a:srgbClr val="000000"/>
                </a:solidFill>
              </a:rPr>
              <a:t> - child views relative to each other</a:t>
            </a:r>
            <a:endParaRPr dirty="0">
              <a:solidFill>
                <a:srgbClr val="000000"/>
              </a:solidFill>
            </a:endParaRPr>
          </a:p>
          <a:p>
            <a:pPr marL="419100" lvl="0" indent="-342900" rtl="0">
              <a:spcBef>
                <a:spcPts val="600"/>
              </a:spcBef>
              <a:spcAft>
                <a:spcPts val="0"/>
              </a:spcAft>
              <a:buClr>
                <a:srgbClr val="000000"/>
              </a:buClr>
              <a:buSzPts val="2400"/>
              <a:buFont typeface="Arial" panose="020B0604020202020204" pitchFamily="34" charset="0"/>
              <a:buChar char="•"/>
            </a:pPr>
            <a:r>
              <a:rPr lang="en" b="1" dirty="0">
                <a:solidFill>
                  <a:srgbClr val="000000"/>
                </a:solidFill>
              </a:rPr>
              <a:t>TableLayout</a:t>
            </a:r>
            <a:r>
              <a:rPr lang="en" dirty="0">
                <a:solidFill>
                  <a:srgbClr val="000000"/>
                </a:solidFill>
              </a:rPr>
              <a:t> - rows and columns</a:t>
            </a:r>
          </a:p>
          <a:p>
            <a:pPr marL="419100" indent="-342900">
              <a:spcBef>
                <a:spcPts val="600"/>
              </a:spcBef>
              <a:buClr>
                <a:srgbClr val="000000"/>
              </a:buClr>
              <a:buFont typeface="Arial" panose="020B0604020202020204" pitchFamily="34" charset="0"/>
              <a:buChar char="•"/>
            </a:pPr>
            <a:r>
              <a:rPr lang="en-US" b="1" dirty="0" err="1">
                <a:solidFill>
                  <a:srgbClr val="000000"/>
                </a:solidFill>
              </a:rPr>
              <a:t>ConstraintLayout</a:t>
            </a:r>
            <a:r>
              <a:rPr lang="en-US" b="1" dirty="0">
                <a:solidFill>
                  <a:srgbClr val="000000"/>
                </a:solidFill>
              </a:rPr>
              <a:t> - </a:t>
            </a:r>
            <a:r>
              <a:rPr lang="en-US" dirty="0"/>
              <a:t>connect views with constraints </a:t>
            </a:r>
          </a:p>
          <a:p>
            <a:pPr marL="419100" lvl="0" indent="-342900" rtl="0">
              <a:spcBef>
                <a:spcPts val="600"/>
              </a:spcBef>
              <a:spcAft>
                <a:spcPts val="0"/>
              </a:spcAft>
              <a:buClr>
                <a:srgbClr val="000000"/>
              </a:buClr>
              <a:buSzPts val="2400"/>
              <a:buFont typeface="Arial" panose="020B0604020202020204" pitchFamily="34" charset="0"/>
              <a:buChar char="•"/>
            </a:pPr>
            <a:r>
              <a:rPr lang="en" b="1" dirty="0">
                <a:solidFill>
                  <a:srgbClr val="000000"/>
                </a:solidFill>
              </a:rPr>
              <a:t>FrameLayout</a:t>
            </a:r>
            <a:r>
              <a:rPr lang="en" dirty="0">
                <a:solidFill>
                  <a:srgbClr val="000000"/>
                </a:solidFill>
              </a:rPr>
              <a:t> - shows one child of a stack of children</a:t>
            </a:r>
            <a:endParaRPr dirty="0">
              <a:solidFill>
                <a:srgbClr val="000000"/>
              </a:solidFill>
            </a:endParaRPr>
          </a:p>
          <a:p>
            <a:pPr marL="419100" lvl="0" indent="-342900" rtl="0">
              <a:spcBef>
                <a:spcPts val="600"/>
              </a:spcBef>
              <a:spcAft>
                <a:spcPts val="0"/>
              </a:spcAft>
              <a:buClr>
                <a:srgbClr val="000000"/>
              </a:buClr>
              <a:buSzPts val="2400"/>
              <a:buFont typeface="Arial" panose="020B0604020202020204" pitchFamily="34" charset="0"/>
              <a:buChar char="•"/>
            </a:pPr>
            <a:r>
              <a:rPr lang="en" b="1" dirty="0">
                <a:solidFill>
                  <a:srgbClr val="000000"/>
                </a:solidFill>
              </a:rPr>
              <a:t>GridView</a:t>
            </a:r>
            <a:r>
              <a:rPr lang="en" dirty="0">
                <a:solidFill>
                  <a:srgbClr val="000000"/>
                </a:solidFill>
              </a:rPr>
              <a:t> - 2D scrollable grid</a:t>
            </a:r>
          </a:p>
          <a:p>
            <a:pPr marL="76200" lvl="0" indent="0" rtl="0">
              <a:spcBef>
                <a:spcPts val="600"/>
              </a:spcBef>
              <a:spcAft>
                <a:spcPts val="0"/>
              </a:spcAft>
              <a:buClr>
                <a:srgbClr val="000000"/>
              </a:buClr>
              <a:buSzPts val="2400"/>
              <a:buNone/>
            </a:pPr>
            <a:endParaRPr dirty="0">
              <a:solidFill>
                <a:srgbClr val="000000"/>
              </a:solidFill>
            </a:endParaRPr>
          </a:p>
          <a:p>
            <a:pPr marL="0" lvl="0" indent="0" rtl="0">
              <a:spcBef>
                <a:spcPts val="0"/>
              </a:spcBef>
              <a:spcAft>
                <a:spcPts val="0"/>
              </a:spcAft>
              <a:buNone/>
            </a:pPr>
            <a:endParaRPr sz="1600" dirty="0">
              <a:solidFill>
                <a:srgbClr val="4CAF50"/>
              </a:solidFill>
              <a:latin typeface="Arial"/>
              <a:ea typeface="Arial"/>
              <a:cs typeface="Arial"/>
              <a:sym typeface="Arial"/>
            </a:endParaRPr>
          </a:p>
          <a:p>
            <a:pPr marL="0" lvl="0" indent="0" rtl="0">
              <a:lnSpc>
                <a:spcPct val="115000"/>
              </a:lnSpc>
              <a:spcBef>
                <a:spcPts val="1000"/>
              </a:spcBef>
              <a:spcAft>
                <a:spcPts val="0"/>
              </a:spcAft>
              <a:buNone/>
            </a:pPr>
            <a:endParaRPr sz="1600" dirty="0">
              <a:solidFill>
                <a:srgbClr val="4CAF50"/>
              </a:solidFill>
            </a:endParaRPr>
          </a:p>
        </p:txBody>
      </p:sp>
      <p:sp>
        <p:nvSpPr>
          <p:cNvPr id="559" name="Shape 55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sz="3600" dirty="0">
                <a:solidFill>
                  <a:srgbClr val="00B0F0"/>
                </a:solidFill>
                <a:latin typeface="+mn-lt"/>
              </a:rPr>
              <a:t>Class Hierarchy vs. Layout Hierarchy</a:t>
            </a:r>
            <a:endParaRPr sz="3600" dirty="0">
              <a:solidFill>
                <a:srgbClr val="00B0F0"/>
              </a:solidFill>
              <a:latin typeface="+mn-lt"/>
            </a:endParaRPr>
          </a:p>
        </p:txBody>
      </p:sp>
      <p:sp>
        <p:nvSpPr>
          <p:cNvPr id="565" name="Shape 565"/>
          <p:cNvSpPr txBox="1">
            <a:spLocks noGrp="1"/>
          </p:cNvSpPr>
          <p:nvPr>
            <p:ph type="body" idx="1"/>
          </p:nvPr>
        </p:nvSpPr>
        <p:spPr>
          <a:xfrm>
            <a:off x="0" y="1047751"/>
            <a:ext cx="9021158" cy="4085266"/>
          </a:xfrm>
          <a:prstGeom prst="rect">
            <a:avLst/>
          </a:prstGeom>
        </p:spPr>
        <p:txBody>
          <a:bodyPr spcFirstLastPara="1" wrap="square" lIns="91425" tIns="91425" rIns="91425" bIns="91425" anchor="t" anchorCtr="0">
            <a:noAutofit/>
          </a:bodyPr>
          <a:lstStyle/>
          <a:p>
            <a:pPr marL="419100" lvl="0" indent="-342900" rtl="0">
              <a:spcBef>
                <a:spcPts val="0"/>
              </a:spcBef>
              <a:spcAft>
                <a:spcPts val="0"/>
              </a:spcAft>
              <a:buClr>
                <a:schemeClr val="dk1"/>
              </a:buClr>
              <a:buSzPts val="2400"/>
              <a:buFont typeface="Arial" panose="020B0604020202020204" pitchFamily="34" charset="0"/>
              <a:buChar char="•"/>
            </a:pPr>
            <a:r>
              <a:rPr lang="en" sz="2000" dirty="0">
                <a:solidFill>
                  <a:schemeClr val="dk1"/>
                </a:solidFill>
              </a:rPr>
              <a:t>View class-hierarchy is standard object-oriented class inheritance</a:t>
            </a:r>
            <a:endParaRPr sz="2000" dirty="0">
              <a:solidFill>
                <a:schemeClr val="dk1"/>
              </a:solidFill>
            </a:endParaRPr>
          </a:p>
          <a:p>
            <a:pPr marL="901700" lvl="1" indent="-342900" rtl="0">
              <a:spcBef>
                <a:spcPts val="0"/>
              </a:spcBef>
              <a:spcAft>
                <a:spcPts val="0"/>
              </a:spcAft>
              <a:buClr>
                <a:schemeClr val="dk1"/>
              </a:buClr>
              <a:buSzPts val="2000"/>
              <a:buFont typeface="Arial" panose="020B0604020202020204" pitchFamily="34" charset="0"/>
              <a:buChar char="•"/>
            </a:pPr>
            <a:r>
              <a:rPr lang="en" sz="1800" dirty="0">
                <a:solidFill>
                  <a:schemeClr val="dk1"/>
                </a:solidFill>
              </a:rPr>
              <a:t>For example, Button is-a TextView is-a View is-a Object</a:t>
            </a:r>
            <a:endParaRPr sz="1800" dirty="0">
              <a:solidFill>
                <a:schemeClr val="dk1"/>
              </a:solidFill>
            </a:endParaRPr>
          </a:p>
          <a:p>
            <a:pPr marL="901700" lvl="1" indent="-342900" rtl="0">
              <a:spcBef>
                <a:spcPts val="0"/>
              </a:spcBef>
              <a:spcAft>
                <a:spcPts val="0"/>
              </a:spcAft>
              <a:buClr>
                <a:schemeClr val="dk1"/>
              </a:buClr>
              <a:buSzPts val="2000"/>
              <a:buFont typeface="Arial" panose="020B0604020202020204" pitchFamily="34" charset="0"/>
              <a:buChar char="•"/>
            </a:pPr>
            <a:r>
              <a:rPr lang="en" sz="1800" dirty="0">
                <a:solidFill>
                  <a:schemeClr val="dk1"/>
                </a:solidFill>
              </a:rPr>
              <a:t>Superclass-subclass relationship</a:t>
            </a:r>
          </a:p>
          <a:p>
            <a:pPr marL="558800" lvl="1" indent="0">
              <a:spcBef>
                <a:spcPts val="0"/>
              </a:spcBef>
              <a:buClr>
                <a:schemeClr val="dk1"/>
              </a:buClr>
              <a:buNone/>
            </a:pPr>
            <a:r>
              <a:rPr lang="en-US" sz="1800" dirty="0">
                <a:solidFill>
                  <a:schemeClr val="dk1"/>
                </a:solidFill>
              </a:rPr>
              <a:t>Kotlin class-hierarchy		     Java class-hierarchy                Layout-hierarchy</a:t>
            </a:r>
            <a:endParaRPr lang="en" sz="1800" dirty="0">
              <a:solidFill>
                <a:schemeClr val="dk1"/>
              </a:solidFill>
            </a:endParaRPr>
          </a:p>
          <a:p>
            <a:pPr marL="558800" lvl="1" indent="0" rtl="0">
              <a:spcBef>
                <a:spcPts val="0"/>
              </a:spcBef>
              <a:spcAft>
                <a:spcPts val="0"/>
              </a:spcAft>
              <a:buClr>
                <a:schemeClr val="dk1"/>
              </a:buClr>
              <a:buSzPts val="2000"/>
              <a:buNone/>
            </a:pPr>
            <a:endParaRPr lang="en-US" sz="1800" dirty="0">
              <a:solidFill>
                <a:schemeClr val="dk1"/>
              </a:solidFill>
            </a:endParaRPr>
          </a:p>
          <a:p>
            <a:pPr marL="558800" lvl="1" indent="0" rtl="0">
              <a:spcBef>
                <a:spcPts val="0"/>
              </a:spcBef>
              <a:spcAft>
                <a:spcPts val="0"/>
              </a:spcAft>
              <a:buClr>
                <a:schemeClr val="dk1"/>
              </a:buClr>
              <a:buSzPts val="2000"/>
              <a:buNone/>
            </a:pPr>
            <a:r>
              <a:rPr lang="en-US" sz="1800" dirty="0">
                <a:solidFill>
                  <a:schemeClr val="dk1"/>
                </a:solidFill>
              </a:rPr>
              <a:t>					</a:t>
            </a:r>
          </a:p>
          <a:p>
            <a:pPr marL="558800" lvl="1" indent="0" rtl="0">
              <a:spcBef>
                <a:spcPts val="0"/>
              </a:spcBef>
              <a:spcAft>
                <a:spcPts val="0"/>
              </a:spcAft>
              <a:buClr>
                <a:schemeClr val="dk1"/>
              </a:buClr>
              <a:buSzPts val="2000"/>
              <a:buNone/>
            </a:pPr>
            <a:endParaRPr lang="en-US" sz="1800" dirty="0">
              <a:solidFill>
                <a:schemeClr val="dk1"/>
              </a:solidFill>
            </a:endParaRPr>
          </a:p>
          <a:p>
            <a:pPr marL="558800" lvl="1" indent="0" rtl="0">
              <a:spcBef>
                <a:spcPts val="0"/>
              </a:spcBef>
              <a:spcAft>
                <a:spcPts val="0"/>
              </a:spcAft>
              <a:buClr>
                <a:schemeClr val="dk1"/>
              </a:buClr>
              <a:buSzPts val="2000"/>
              <a:buNone/>
            </a:pPr>
            <a:endParaRPr lang="en-US" sz="1800" dirty="0">
              <a:solidFill>
                <a:schemeClr val="dk1"/>
              </a:solidFill>
            </a:endParaRPr>
          </a:p>
          <a:p>
            <a:pPr marL="558800" lvl="1" indent="0" rtl="0">
              <a:spcBef>
                <a:spcPts val="0"/>
              </a:spcBef>
              <a:spcAft>
                <a:spcPts val="0"/>
              </a:spcAft>
              <a:buClr>
                <a:schemeClr val="dk1"/>
              </a:buClr>
              <a:buSzPts val="2000"/>
              <a:buNone/>
            </a:pPr>
            <a:endParaRPr sz="1800" dirty="0">
              <a:solidFill>
                <a:schemeClr val="dk1"/>
              </a:solidFill>
            </a:endParaRPr>
          </a:p>
          <a:p>
            <a:pPr marL="419100" lvl="0" indent="-342900" rtl="0">
              <a:spcBef>
                <a:spcPts val="0"/>
              </a:spcBef>
              <a:spcAft>
                <a:spcPts val="0"/>
              </a:spcAft>
              <a:buClr>
                <a:schemeClr val="dk1"/>
              </a:buClr>
              <a:buSzPts val="2400"/>
              <a:buFont typeface="Arial" panose="020B0604020202020204" pitchFamily="34" charset="0"/>
              <a:buChar char="•"/>
            </a:pPr>
            <a:r>
              <a:rPr lang="en" sz="2000" dirty="0">
                <a:solidFill>
                  <a:schemeClr val="dk1"/>
                </a:solidFill>
              </a:rPr>
              <a:t>Layout hierarchy is how Views are visually arranged</a:t>
            </a:r>
            <a:endParaRPr sz="2000" dirty="0">
              <a:solidFill>
                <a:schemeClr val="dk1"/>
              </a:solidFill>
            </a:endParaRPr>
          </a:p>
          <a:p>
            <a:pPr marL="901700" lvl="1" indent="-342900" rtl="0">
              <a:spcBef>
                <a:spcPts val="0"/>
              </a:spcBef>
              <a:spcAft>
                <a:spcPts val="0"/>
              </a:spcAft>
              <a:buClr>
                <a:schemeClr val="dk1"/>
              </a:buClr>
              <a:buSzPts val="2000"/>
              <a:buFont typeface="Arial" panose="020B0604020202020204" pitchFamily="34" charset="0"/>
              <a:buChar char="•"/>
            </a:pPr>
            <a:r>
              <a:rPr lang="en" sz="1800" dirty="0">
                <a:solidFill>
                  <a:schemeClr val="dk1"/>
                </a:solidFill>
              </a:rPr>
              <a:t>For example, LinearLayout can contain Buttons arranged in a row</a:t>
            </a:r>
            <a:endParaRPr sz="1800" dirty="0">
              <a:solidFill>
                <a:schemeClr val="dk1"/>
              </a:solidFill>
            </a:endParaRPr>
          </a:p>
          <a:p>
            <a:pPr marL="901700" lvl="1" indent="-342900" rtl="0">
              <a:spcBef>
                <a:spcPts val="0"/>
              </a:spcBef>
              <a:spcAft>
                <a:spcPts val="0"/>
              </a:spcAft>
              <a:buClr>
                <a:schemeClr val="dk1"/>
              </a:buClr>
              <a:buSzPts val="2000"/>
              <a:buFont typeface="Arial" panose="020B0604020202020204" pitchFamily="34" charset="0"/>
              <a:buChar char="•"/>
            </a:pPr>
            <a:r>
              <a:rPr lang="en" sz="1800" dirty="0">
                <a:solidFill>
                  <a:schemeClr val="dk1"/>
                </a:solidFill>
              </a:rPr>
              <a:t>Parent-child relationship</a:t>
            </a:r>
            <a:endParaRPr sz="1800" dirty="0">
              <a:solidFill>
                <a:schemeClr val="dk1"/>
              </a:solidFill>
            </a:endParaRPr>
          </a:p>
        </p:txBody>
      </p:sp>
      <p:sp>
        <p:nvSpPr>
          <p:cNvPr id="566" name="Shape 56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a:t>
            </a:fld>
            <a:endParaRPr dirty="0"/>
          </a:p>
        </p:txBody>
      </p:sp>
      <p:pic>
        <p:nvPicPr>
          <p:cNvPr id="3" name="Picture 2">
            <a:extLst>
              <a:ext uri="{FF2B5EF4-FFF2-40B4-BE49-F238E27FC236}">
                <a16:creationId xmlns:a16="http://schemas.microsoft.com/office/drawing/2014/main" id="{0176459C-2B9E-4068-B873-42E701888A2B}"/>
              </a:ext>
            </a:extLst>
          </p:cNvPr>
          <p:cNvPicPr>
            <a:picLocks noChangeAspect="1"/>
          </p:cNvPicPr>
          <p:nvPr/>
        </p:nvPicPr>
        <p:blipFill>
          <a:blip r:embed="rId3"/>
          <a:stretch>
            <a:fillRect/>
          </a:stretch>
        </p:blipFill>
        <p:spPr>
          <a:xfrm>
            <a:off x="4343400" y="2571751"/>
            <a:ext cx="2400300" cy="1428764"/>
          </a:xfrm>
          <a:prstGeom prst="rect">
            <a:avLst/>
          </a:prstGeom>
        </p:spPr>
      </p:pic>
      <p:pic>
        <p:nvPicPr>
          <p:cNvPr id="4" name="Picture 3">
            <a:extLst>
              <a:ext uri="{FF2B5EF4-FFF2-40B4-BE49-F238E27FC236}">
                <a16:creationId xmlns:a16="http://schemas.microsoft.com/office/drawing/2014/main" id="{ED90DCE7-722C-40BA-BBEB-2ECF2B23E2E8}"/>
              </a:ext>
            </a:extLst>
          </p:cNvPr>
          <p:cNvPicPr>
            <a:picLocks noChangeAspect="1"/>
          </p:cNvPicPr>
          <p:nvPr/>
        </p:nvPicPr>
        <p:blipFill>
          <a:blip r:embed="rId4"/>
          <a:stretch>
            <a:fillRect/>
          </a:stretch>
        </p:blipFill>
        <p:spPr>
          <a:xfrm>
            <a:off x="280946" y="2616416"/>
            <a:ext cx="2562225" cy="1374560"/>
          </a:xfrm>
          <a:prstGeom prst="rect">
            <a:avLst/>
          </a:prstGeom>
        </p:spPr>
      </p:pic>
      <p:pic>
        <p:nvPicPr>
          <p:cNvPr id="6" name="Picture 5">
            <a:extLst>
              <a:ext uri="{FF2B5EF4-FFF2-40B4-BE49-F238E27FC236}">
                <a16:creationId xmlns:a16="http://schemas.microsoft.com/office/drawing/2014/main" id="{A2E20C65-06F3-44DB-89A2-341A0AE719D2}"/>
              </a:ext>
            </a:extLst>
          </p:cNvPr>
          <p:cNvPicPr>
            <a:picLocks noChangeAspect="1"/>
          </p:cNvPicPr>
          <p:nvPr/>
        </p:nvPicPr>
        <p:blipFill>
          <a:blip r:embed="rId5"/>
          <a:stretch>
            <a:fillRect/>
          </a:stretch>
        </p:blipFill>
        <p:spPr>
          <a:xfrm>
            <a:off x="7081796" y="2571750"/>
            <a:ext cx="1939362" cy="1828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FFFFFF"/>
                </a:solidFill>
                <a:latin typeface="+mn-lt"/>
              </a:rPr>
              <a:t>Layout created in XML</a:t>
            </a:r>
            <a:endParaRPr dirty="0">
              <a:solidFill>
                <a:srgbClr val="FFFFFF"/>
              </a:solidFill>
              <a:latin typeface="+mn-lt"/>
            </a:endParaRPr>
          </a:p>
        </p:txBody>
      </p:sp>
      <p:sp>
        <p:nvSpPr>
          <p:cNvPr id="572" name="Shape 572"/>
          <p:cNvSpPr txBox="1">
            <a:spLocks noGrp="1"/>
          </p:cNvSpPr>
          <p:nvPr>
            <p:ph type="body" idx="1"/>
          </p:nvPr>
        </p:nvSpPr>
        <p:spPr>
          <a:xfrm>
            <a:off x="311700" y="1076275"/>
            <a:ext cx="8520600" cy="3623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dirty="0">
                <a:solidFill>
                  <a:schemeClr val="dk1"/>
                </a:solidFill>
                <a:highlight>
                  <a:srgbClr val="FFFFFF"/>
                </a:highlight>
                <a:ea typeface="Consolas"/>
                <a:cs typeface="Consolas"/>
                <a:sym typeface="Consolas"/>
              </a:rPr>
              <a:t>&lt;</a:t>
            </a:r>
            <a:r>
              <a:rPr lang="en" b="1" dirty="0">
                <a:solidFill>
                  <a:srgbClr val="000080"/>
                </a:solidFill>
                <a:highlight>
                  <a:srgbClr val="FFFFFF"/>
                </a:highlight>
                <a:ea typeface="Consolas"/>
                <a:cs typeface="Consolas"/>
                <a:sym typeface="Consolas"/>
              </a:rPr>
              <a:t>LinearLayout </a:t>
            </a:r>
            <a:endParaRPr b="1" dirty="0">
              <a:solidFill>
                <a:srgbClr val="008000"/>
              </a:solidFill>
              <a:highlight>
                <a:srgbClr val="FFFFFF"/>
              </a:highlight>
              <a:ea typeface="Consolas"/>
              <a:cs typeface="Consolas"/>
              <a:sym typeface="Consolas"/>
            </a:endParaRPr>
          </a:p>
          <a:p>
            <a:pPr marL="0" lvl="0" indent="0" rtl="0">
              <a:spcBef>
                <a:spcPts val="0"/>
              </a:spcBef>
              <a:spcAft>
                <a:spcPts val="0"/>
              </a:spcAft>
              <a:buClr>
                <a:schemeClr val="dk1"/>
              </a:buClr>
              <a:buSzPts val="1100"/>
              <a:buFont typeface="Arial"/>
              <a:buNone/>
            </a:pPr>
            <a:r>
              <a:rPr lang="en" b="1" dirty="0">
                <a:solidFill>
                  <a:srgbClr val="008000"/>
                </a:solidFill>
                <a:highlight>
                  <a:srgbClr val="FFFFFF"/>
                </a:highlight>
                <a:ea typeface="Consolas"/>
                <a:cs typeface="Consolas"/>
                <a:sym typeface="Consolas"/>
              </a:rPr>
              <a:t>  </a:t>
            </a:r>
            <a:r>
              <a:rPr lang="en" b="1" dirty="0">
                <a:solidFill>
                  <a:srgbClr val="660E7A"/>
                </a:solidFill>
                <a:highlight>
                  <a:srgbClr val="FFFFFF"/>
                </a:highlight>
                <a:ea typeface="Consolas"/>
                <a:cs typeface="Consolas"/>
                <a:sym typeface="Consolas"/>
              </a:rPr>
              <a:t>android</a:t>
            </a:r>
            <a:r>
              <a:rPr lang="en" b="1" dirty="0">
                <a:solidFill>
                  <a:srgbClr val="0000FF"/>
                </a:solidFill>
                <a:highlight>
                  <a:srgbClr val="FFFFFF"/>
                </a:highlight>
                <a:ea typeface="Consolas"/>
                <a:cs typeface="Consolas"/>
                <a:sym typeface="Consolas"/>
              </a:rPr>
              <a:t>:orientation=</a:t>
            </a:r>
            <a:r>
              <a:rPr lang="en" b="1" dirty="0">
                <a:solidFill>
                  <a:srgbClr val="008000"/>
                </a:solidFill>
                <a:highlight>
                  <a:srgbClr val="FFFFFF"/>
                </a:highlight>
                <a:ea typeface="Consolas"/>
                <a:cs typeface="Consolas"/>
                <a:sym typeface="Consolas"/>
              </a:rPr>
              <a:t>"vertical"</a:t>
            </a:r>
            <a:endParaRPr b="1" dirty="0">
              <a:solidFill>
                <a:srgbClr val="008000"/>
              </a:solidFill>
              <a:highlight>
                <a:srgbClr val="FFFFFF"/>
              </a:highlight>
              <a:ea typeface="Consolas"/>
              <a:cs typeface="Consolas"/>
              <a:sym typeface="Consolas"/>
            </a:endParaRPr>
          </a:p>
          <a:p>
            <a:pPr marL="0" lvl="0" indent="0" rtl="0">
              <a:spcBef>
                <a:spcPts val="0"/>
              </a:spcBef>
              <a:spcAft>
                <a:spcPts val="0"/>
              </a:spcAft>
              <a:buClr>
                <a:schemeClr val="dk1"/>
              </a:buClr>
              <a:buSzPts val="1100"/>
              <a:buFont typeface="Arial"/>
              <a:buNone/>
            </a:pPr>
            <a:r>
              <a:rPr lang="en" b="1" dirty="0">
                <a:solidFill>
                  <a:srgbClr val="008000"/>
                </a:solidFill>
                <a:highlight>
                  <a:srgbClr val="FFFFFF"/>
                </a:highlight>
                <a:ea typeface="Consolas"/>
                <a:cs typeface="Consolas"/>
                <a:sym typeface="Consolas"/>
              </a:rPr>
              <a:t>  </a:t>
            </a:r>
            <a:r>
              <a:rPr lang="en" b="1" dirty="0">
                <a:solidFill>
                  <a:srgbClr val="660E7A"/>
                </a:solidFill>
                <a:highlight>
                  <a:srgbClr val="FFFFFF"/>
                </a:highlight>
                <a:ea typeface="Consolas"/>
                <a:cs typeface="Consolas"/>
                <a:sym typeface="Consolas"/>
              </a:rPr>
              <a:t>android</a:t>
            </a:r>
            <a:r>
              <a:rPr lang="en" b="1" dirty="0">
                <a:solidFill>
                  <a:srgbClr val="0000FF"/>
                </a:solidFill>
                <a:highlight>
                  <a:srgbClr val="FFFFFF"/>
                </a:highlight>
                <a:ea typeface="Consolas"/>
                <a:cs typeface="Consolas"/>
                <a:sym typeface="Consolas"/>
              </a:rPr>
              <a:t>:layout_width=</a:t>
            </a:r>
            <a:r>
              <a:rPr lang="en" b="1" dirty="0">
                <a:solidFill>
                  <a:srgbClr val="008000"/>
                </a:solidFill>
                <a:highlight>
                  <a:srgbClr val="FFFFFF"/>
                </a:highlight>
                <a:ea typeface="Consolas"/>
                <a:cs typeface="Consolas"/>
                <a:sym typeface="Consolas"/>
              </a:rPr>
              <a:t>"match_parent"</a:t>
            </a:r>
            <a:endParaRPr b="1" dirty="0">
              <a:solidFill>
                <a:srgbClr val="008000"/>
              </a:solidFill>
              <a:highlight>
                <a:srgbClr val="FFFFFF"/>
              </a:highlight>
              <a:ea typeface="Consolas"/>
              <a:cs typeface="Consolas"/>
              <a:sym typeface="Consolas"/>
            </a:endParaRPr>
          </a:p>
          <a:p>
            <a:pPr marL="0" lvl="0" indent="0" rtl="0">
              <a:spcBef>
                <a:spcPts val="0"/>
              </a:spcBef>
              <a:spcAft>
                <a:spcPts val="0"/>
              </a:spcAft>
              <a:buClr>
                <a:schemeClr val="dk1"/>
              </a:buClr>
              <a:buSzPts val="1100"/>
              <a:buFont typeface="Arial"/>
              <a:buNone/>
            </a:pPr>
            <a:r>
              <a:rPr lang="en" b="1" dirty="0">
                <a:solidFill>
                  <a:srgbClr val="008000"/>
                </a:solidFill>
                <a:highlight>
                  <a:srgbClr val="FFFFFF"/>
                </a:highlight>
                <a:ea typeface="Consolas"/>
                <a:cs typeface="Consolas"/>
                <a:sym typeface="Consolas"/>
              </a:rPr>
              <a:t>  </a:t>
            </a:r>
            <a:r>
              <a:rPr lang="en" b="1" dirty="0">
                <a:solidFill>
                  <a:srgbClr val="660E7A"/>
                </a:solidFill>
                <a:highlight>
                  <a:srgbClr val="FFFFFF"/>
                </a:highlight>
                <a:ea typeface="Consolas"/>
                <a:cs typeface="Consolas"/>
                <a:sym typeface="Consolas"/>
              </a:rPr>
              <a:t>android</a:t>
            </a:r>
            <a:r>
              <a:rPr lang="en" b="1" dirty="0">
                <a:solidFill>
                  <a:srgbClr val="0000FF"/>
                </a:solidFill>
                <a:highlight>
                  <a:srgbClr val="FFFFFF"/>
                </a:highlight>
                <a:ea typeface="Consolas"/>
                <a:cs typeface="Consolas"/>
                <a:sym typeface="Consolas"/>
              </a:rPr>
              <a:t>:layout_height=</a:t>
            </a:r>
            <a:r>
              <a:rPr lang="en" b="1" dirty="0">
                <a:solidFill>
                  <a:srgbClr val="008000"/>
                </a:solidFill>
                <a:highlight>
                  <a:srgbClr val="FFFFFF"/>
                </a:highlight>
                <a:ea typeface="Consolas"/>
                <a:cs typeface="Consolas"/>
                <a:sym typeface="Consolas"/>
              </a:rPr>
              <a:t>"match_parent"</a:t>
            </a:r>
            <a:r>
              <a:rPr lang="en" dirty="0">
                <a:solidFill>
                  <a:schemeClr val="dk1"/>
                </a:solidFill>
                <a:highlight>
                  <a:srgbClr val="FFFFFF"/>
                </a:highlight>
                <a:ea typeface="Consolas"/>
                <a:cs typeface="Consolas"/>
                <a:sym typeface="Consolas"/>
              </a:rPr>
              <a:t>&gt;</a:t>
            </a:r>
            <a:endParaRPr dirty="0">
              <a:solidFill>
                <a:schemeClr val="dk1"/>
              </a:solidFill>
              <a:highlight>
                <a:srgbClr val="FFFFFF"/>
              </a:highlight>
              <a:ea typeface="Consolas"/>
              <a:cs typeface="Consolas"/>
              <a:sym typeface="Consolas"/>
            </a:endParaRPr>
          </a:p>
          <a:p>
            <a:pPr marL="0" lvl="0" indent="0" rtl="0">
              <a:lnSpc>
                <a:spcPct val="100000"/>
              </a:lnSpc>
              <a:spcBef>
                <a:spcPts val="0"/>
              </a:spcBef>
              <a:spcAft>
                <a:spcPts val="0"/>
              </a:spcAft>
              <a:buClr>
                <a:schemeClr val="dk1"/>
              </a:buClr>
              <a:buSzPts val="1100"/>
              <a:buFont typeface="Arial"/>
              <a:buNone/>
            </a:pPr>
            <a:r>
              <a:rPr lang="en" dirty="0">
                <a:solidFill>
                  <a:schemeClr val="dk1"/>
                </a:solidFill>
                <a:highlight>
                  <a:srgbClr val="FFFFFF"/>
                </a:highlight>
                <a:ea typeface="Consolas"/>
                <a:cs typeface="Consolas"/>
                <a:sym typeface="Consolas"/>
              </a:rPr>
              <a:t>    &lt;</a:t>
            </a:r>
            <a:r>
              <a:rPr lang="en" b="1" dirty="0">
                <a:solidFill>
                  <a:srgbClr val="000080"/>
                </a:solidFill>
                <a:highlight>
                  <a:srgbClr val="FFFFFF"/>
                </a:highlight>
                <a:ea typeface="Consolas"/>
                <a:cs typeface="Consolas"/>
                <a:sym typeface="Consolas"/>
              </a:rPr>
              <a:t>EditText</a:t>
            </a:r>
            <a:endParaRPr b="1" dirty="0">
              <a:solidFill>
                <a:srgbClr val="000080"/>
              </a:solidFill>
              <a:highlight>
                <a:srgbClr val="FFFFFF"/>
              </a:highlight>
              <a:ea typeface="Consolas"/>
              <a:cs typeface="Consolas"/>
              <a:sym typeface="Consolas"/>
            </a:endParaRPr>
          </a:p>
          <a:p>
            <a:pPr marL="0" lvl="0" indent="0" rtl="0">
              <a:lnSpc>
                <a:spcPct val="100000"/>
              </a:lnSpc>
              <a:spcBef>
                <a:spcPts val="0"/>
              </a:spcBef>
              <a:spcAft>
                <a:spcPts val="0"/>
              </a:spcAft>
              <a:buClr>
                <a:schemeClr val="dk1"/>
              </a:buClr>
              <a:buSzPts val="1100"/>
              <a:buFont typeface="Arial"/>
              <a:buNone/>
            </a:pPr>
            <a:r>
              <a:rPr lang="en" b="1" dirty="0">
                <a:solidFill>
                  <a:srgbClr val="000080"/>
                </a:solidFill>
                <a:highlight>
                  <a:srgbClr val="FFFFFF"/>
                </a:highlight>
                <a:ea typeface="Consolas"/>
                <a:cs typeface="Consolas"/>
                <a:sym typeface="Consolas"/>
              </a:rPr>
              <a:t>       </a:t>
            </a:r>
            <a:r>
              <a:rPr lang="en" b="1" dirty="0">
                <a:solidFill>
                  <a:srgbClr val="660E7A"/>
                </a:solidFill>
                <a:highlight>
                  <a:srgbClr val="FFFFFF"/>
                </a:highlight>
                <a:ea typeface="Consolas"/>
                <a:cs typeface="Consolas"/>
                <a:sym typeface="Consolas"/>
              </a:rPr>
              <a:t>...</a:t>
            </a:r>
            <a:r>
              <a:rPr lang="en" b="1" dirty="0">
                <a:solidFill>
                  <a:srgbClr val="008000"/>
                </a:solidFill>
                <a:highlight>
                  <a:srgbClr val="FFFFFF"/>
                </a:highlight>
                <a:ea typeface="Consolas"/>
                <a:cs typeface="Consolas"/>
                <a:sym typeface="Consolas"/>
              </a:rPr>
              <a:t> </a:t>
            </a:r>
            <a:r>
              <a:rPr lang="en" dirty="0">
                <a:solidFill>
                  <a:schemeClr val="dk1"/>
                </a:solidFill>
                <a:highlight>
                  <a:srgbClr val="FFFFFF"/>
                </a:highlight>
                <a:ea typeface="Consolas"/>
                <a:cs typeface="Consolas"/>
                <a:sym typeface="Consolas"/>
              </a:rPr>
              <a:t>/&gt;</a:t>
            </a:r>
            <a:endParaRPr dirty="0">
              <a:solidFill>
                <a:schemeClr val="dk1"/>
              </a:solidFill>
              <a:highlight>
                <a:srgbClr val="FFFFFF"/>
              </a:highlight>
              <a:ea typeface="Consolas"/>
              <a:cs typeface="Consolas"/>
              <a:sym typeface="Consolas"/>
            </a:endParaRPr>
          </a:p>
          <a:p>
            <a:pPr marL="0" lvl="0" indent="0" rtl="0">
              <a:lnSpc>
                <a:spcPct val="100000"/>
              </a:lnSpc>
              <a:spcBef>
                <a:spcPts val="0"/>
              </a:spcBef>
              <a:spcAft>
                <a:spcPts val="0"/>
              </a:spcAft>
              <a:buClr>
                <a:schemeClr val="dk1"/>
              </a:buClr>
              <a:buSzPts val="1100"/>
              <a:buFont typeface="Arial"/>
              <a:buNone/>
            </a:pPr>
            <a:r>
              <a:rPr lang="en" dirty="0">
                <a:solidFill>
                  <a:schemeClr val="dk1"/>
                </a:solidFill>
                <a:highlight>
                  <a:srgbClr val="FFFFFF"/>
                </a:highlight>
                <a:ea typeface="Consolas"/>
                <a:cs typeface="Consolas"/>
                <a:sym typeface="Consolas"/>
              </a:rPr>
              <a:t>    &lt;</a:t>
            </a:r>
            <a:r>
              <a:rPr lang="en" b="1" dirty="0">
                <a:solidFill>
                  <a:srgbClr val="000080"/>
                </a:solidFill>
                <a:highlight>
                  <a:srgbClr val="FFFFFF"/>
                </a:highlight>
                <a:ea typeface="Consolas"/>
                <a:cs typeface="Consolas"/>
                <a:sym typeface="Consolas"/>
              </a:rPr>
              <a:t>Button</a:t>
            </a:r>
            <a:endParaRPr b="1" dirty="0">
              <a:solidFill>
                <a:srgbClr val="000080"/>
              </a:solidFill>
              <a:highlight>
                <a:srgbClr val="FFFFFF"/>
              </a:highlight>
              <a:ea typeface="Consolas"/>
              <a:cs typeface="Consolas"/>
              <a:sym typeface="Consolas"/>
            </a:endParaRPr>
          </a:p>
          <a:p>
            <a:pPr marL="0" lvl="0" indent="0" rtl="0">
              <a:lnSpc>
                <a:spcPct val="100000"/>
              </a:lnSpc>
              <a:spcBef>
                <a:spcPts val="0"/>
              </a:spcBef>
              <a:spcAft>
                <a:spcPts val="0"/>
              </a:spcAft>
              <a:buClr>
                <a:schemeClr val="dk1"/>
              </a:buClr>
              <a:buSzPts val="1100"/>
              <a:buFont typeface="Arial"/>
              <a:buNone/>
            </a:pPr>
            <a:r>
              <a:rPr lang="en" b="1" dirty="0">
                <a:solidFill>
                  <a:srgbClr val="000080"/>
                </a:solidFill>
                <a:highlight>
                  <a:srgbClr val="FFFFFF"/>
                </a:highlight>
                <a:ea typeface="Consolas"/>
                <a:cs typeface="Consolas"/>
                <a:sym typeface="Consolas"/>
              </a:rPr>
              <a:t>       </a:t>
            </a:r>
            <a:r>
              <a:rPr lang="en" b="1" dirty="0">
                <a:solidFill>
                  <a:srgbClr val="660E7A"/>
                </a:solidFill>
                <a:highlight>
                  <a:srgbClr val="FFFFFF"/>
                </a:highlight>
                <a:ea typeface="Consolas"/>
                <a:cs typeface="Consolas"/>
                <a:sym typeface="Consolas"/>
              </a:rPr>
              <a:t>...</a:t>
            </a:r>
            <a:r>
              <a:rPr lang="en" b="1" dirty="0">
                <a:solidFill>
                  <a:srgbClr val="008000"/>
                </a:solidFill>
                <a:highlight>
                  <a:srgbClr val="FFFFFF"/>
                </a:highlight>
                <a:ea typeface="Consolas"/>
                <a:cs typeface="Consolas"/>
                <a:sym typeface="Consolas"/>
              </a:rPr>
              <a:t> </a:t>
            </a:r>
            <a:r>
              <a:rPr lang="en" dirty="0">
                <a:solidFill>
                  <a:schemeClr val="dk1"/>
                </a:solidFill>
                <a:highlight>
                  <a:srgbClr val="FFFFFF"/>
                </a:highlight>
                <a:ea typeface="Consolas"/>
                <a:cs typeface="Consolas"/>
                <a:sym typeface="Consolas"/>
              </a:rPr>
              <a:t>/&gt;</a:t>
            </a:r>
            <a:endParaRPr dirty="0">
              <a:solidFill>
                <a:schemeClr val="dk1"/>
              </a:solidFill>
              <a:highlight>
                <a:srgbClr val="FFFFFF"/>
              </a:highlight>
              <a:ea typeface="Consolas"/>
              <a:cs typeface="Consolas"/>
              <a:sym typeface="Consolas"/>
            </a:endParaRPr>
          </a:p>
          <a:p>
            <a:pPr marL="0" lvl="0" indent="0" rtl="0">
              <a:lnSpc>
                <a:spcPct val="100000"/>
              </a:lnSpc>
              <a:spcBef>
                <a:spcPts val="0"/>
              </a:spcBef>
              <a:spcAft>
                <a:spcPts val="0"/>
              </a:spcAft>
              <a:buClr>
                <a:schemeClr val="dk1"/>
              </a:buClr>
              <a:buSzPts val="1100"/>
              <a:buFont typeface="Arial"/>
              <a:buNone/>
            </a:pPr>
            <a:r>
              <a:rPr lang="en" b="1" dirty="0">
                <a:solidFill>
                  <a:schemeClr val="dk1"/>
                </a:solidFill>
                <a:highlight>
                  <a:schemeClr val="lt1"/>
                </a:highlight>
                <a:ea typeface="Consolas"/>
                <a:cs typeface="Consolas"/>
                <a:sym typeface="Consolas"/>
              </a:rPr>
              <a:t>&lt;/LinearLayout</a:t>
            </a:r>
            <a:endParaRPr b="1" dirty="0">
              <a:solidFill>
                <a:schemeClr val="dk1"/>
              </a:solidFill>
              <a:ea typeface="Consolas"/>
              <a:cs typeface="Consolas"/>
              <a:sym typeface="Consolas"/>
            </a:endParaRPr>
          </a:p>
        </p:txBody>
      </p:sp>
      <p:sp>
        <p:nvSpPr>
          <p:cNvPr id="573" name="Shape 57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FFFFFF"/>
                </a:solidFill>
                <a:latin typeface="+mn-lt"/>
              </a:rPr>
              <a:t>Layout created in </a:t>
            </a:r>
            <a:r>
              <a:rPr lang="en-US" dirty="0">
                <a:solidFill>
                  <a:srgbClr val="FFFFFF"/>
                </a:solidFill>
                <a:latin typeface="+mn-lt"/>
              </a:rPr>
              <a:t>Kotlin</a:t>
            </a:r>
            <a:r>
              <a:rPr lang="en" dirty="0">
                <a:solidFill>
                  <a:srgbClr val="FFFFFF"/>
                </a:solidFill>
                <a:latin typeface="+mn-lt"/>
              </a:rPr>
              <a:t> Activity code</a:t>
            </a:r>
            <a:endParaRPr dirty="0">
              <a:solidFill>
                <a:srgbClr val="FFFFFF"/>
              </a:solidFill>
              <a:latin typeface="+mn-lt"/>
            </a:endParaRPr>
          </a:p>
        </p:txBody>
      </p:sp>
      <p:sp>
        <p:nvSpPr>
          <p:cNvPr id="579" name="Shape 579"/>
          <p:cNvSpPr txBox="1">
            <a:spLocks noGrp="1"/>
          </p:cNvSpPr>
          <p:nvPr>
            <p:ph type="body" idx="1"/>
          </p:nvPr>
        </p:nvSpPr>
        <p:spPr>
          <a:xfrm>
            <a:off x="224400" y="1376679"/>
            <a:ext cx="8832300" cy="3533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err="1">
                <a:solidFill>
                  <a:schemeClr val="dk1"/>
                </a:solidFill>
                <a:ea typeface="Consolas"/>
                <a:cs typeface="Consolas"/>
                <a:sym typeface="Consolas"/>
              </a:rPr>
              <a:t>val</a:t>
            </a:r>
            <a:r>
              <a:rPr lang="en-US" dirty="0">
                <a:solidFill>
                  <a:schemeClr val="dk1"/>
                </a:solidFill>
                <a:ea typeface="Consolas"/>
                <a:cs typeface="Consolas"/>
                <a:sym typeface="Consolas"/>
              </a:rPr>
              <a:t> </a:t>
            </a:r>
            <a:r>
              <a:rPr lang="en-US" dirty="0" err="1">
                <a:solidFill>
                  <a:schemeClr val="dk1"/>
                </a:solidFill>
                <a:ea typeface="Consolas"/>
                <a:cs typeface="Consolas"/>
                <a:sym typeface="Consolas"/>
              </a:rPr>
              <a:t>linearL</a:t>
            </a:r>
            <a:r>
              <a:rPr lang="en-US" dirty="0">
                <a:solidFill>
                  <a:schemeClr val="dk1"/>
                </a:solidFill>
                <a:ea typeface="Consolas"/>
                <a:cs typeface="Consolas"/>
                <a:sym typeface="Consolas"/>
              </a:rPr>
              <a:t> = </a:t>
            </a:r>
            <a:r>
              <a:rPr lang="en-US" dirty="0" err="1">
                <a:solidFill>
                  <a:schemeClr val="dk1"/>
                </a:solidFill>
                <a:ea typeface="Consolas"/>
                <a:cs typeface="Consolas"/>
                <a:sym typeface="Consolas"/>
              </a:rPr>
              <a:t>LinearLayout</a:t>
            </a:r>
            <a:r>
              <a:rPr lang="en-US" dirty="0">
                <a:solidFill>
                  <a:schemeClr val="dk1"/>
                </a:solidFill>
                <a:ea typeface="Consolas"/>
                <a:cs typeface="Consolas"/>
                <a:sym typeface="Consolas"/>
              </a:rPr>
              <a:t>(this)</a:t>
            </a:r>
          </a:p>
          <a:p>
            <a:pPr marL="0" lvl="0" indent="0">
              <a:buClr>
                <a:schemeClr val="dk1"/>
              </a:buClr>
              <a:buSzPts val="1100"/>
              <a:buNone/>
            </a:pPr>
            <a:r>
              <a:rPr lang="en-US" dirty="0" err="1">
                <a:solidFill>
                  <a:schemeClr val="dk1"/>
                </a:solidFill>
                <a:ea typeface="Consolas"/>
                <a:cs typeface="Consolas"/>
                <a:sym typeface="Consolas"/>
              </a:rPr>
              <a:t>linearL.setOrientation</a:t>
            </a:r>
            <a:r>
              <a:rPr lang="en-US" dirty="0">
                <a:solidFill>
                  <a:schemeClr val="dk1"/>
                </a:solidFill>
                <a:ea typeface="Consolas"/>
                <a:cs typeface="Consolas"/>
                <a:sym typeface="Consolas"/>
              </a:rPr>
              <a:t>(</a:t>
            </a:r>
            <a:r>
              <a:rPr lang="en-US" dirty="0" err="1">
                <a:solidFill>
                  <a:schemeClr val="dk1"/>
                </a:solidFill>
                <a:ea typeface="Consolas"/>
                <a:cs typeface="Consolas"/>
                <a:sym typeface="Consolas"/>
              </a:rPr>
              <a:t>LinearLayout.VERTICAL</a:t>
            </a:r>
            <a:r>
              <a:rPr lang="en-US" dirty="0">
                <a:solidFill>
                  <a:schemeClr val="dk1"/>
                </a:solidFill>
                <a:ea typeface="Consolas"/>
                <a:cs typeface="Consolas"/>
                <a:sym typeface="Consolas"/>
              </a:rPr>
              <a:t>)</a:t>
            </a:r>
          </a:p>
          <a:p>
            <a:pPr marL="0" lvl="0" indent="0">
              <a:buClr>
                <a:schemeClr val="dk1"/>
              </a:buClr>
              <a:buSzPts val="1100"/>
              <a:buNone/>
            </a:pPr>
            <a:r>
              <a:rPr lang="en-US" dirty="0" err="1">
                <a:solidFill>
                  <a:schemeClr val="dk1"/>
                </a:solidFill>
                <a:ea typeface="Consolas"/>
                <a:cs typeface="Consolas"/>
                <a:sym typeface="Consolas"/>
              </a:rPr>
              <a:t>val</a:t>
            </a:r>
            <a:r>
              <a:rPr lang="en-US" dirty="0">
                <a:solidFill>
                  <a:schemeClr val="dk1"/>
                </a:solidFill>
                <a:ea typeface="Consolas"/>
                <a:cs typeface="Consolas"/>
                <a:sym typeface="Consolas"/>
              </a:rPr>
              <a:t> </a:t>
            </a:r>
            <a:r>
              <a:rPr lang="en-US" dirty="0" err="1">
                <a:solidFill>
                  <a:schemeClr val="dk1"/>
                </a:solidFill>
                <a:ea typeface="Consolas"/>
                <a:cs typeface="Consolas"/>
                <a:sym typeface="Consolas"/>
              </a:rPr>
              <a:t>myText</a:t>
            </a:r>
            <a:r>
              <a:rPr lang="en-US" dirty="0">
                <a:solidFill>
                  <a:schemeClr val="dk1"/>
                </a:solidFill>
                <a:ea typeface="Consolas"/>
                <a:cs typeface="Consolas"/>
                <a:sym typeface="Consolas"/>
              </a:rPr>
              <a:t> = </a:t>
            </a:r>
            <a:r>
              <a:rPr lang="en-US" dirty="0" err="1">
                <a:solidFill>
                  <a:schemeClr val="dk1"/>
                </a:solidFill>
                <a:ea typeface="Consolas"/>
                <a:cs typeface="Consolas"/>
                <a:sym typeface="Consolas"/>
              </a:rPr>
              <a:t>TextView</a:t>
            </a:r>
            <a:r>
              <a:rPr lang="en-US" dirty="0">
                <a:solidFill>
                  <a:schemeClr val="dk1"/>
                </a:solidFill>
                <a:ea typeface="Consolas"/>
                <a:cs typeface="Consolas"/>
                <a:sym typeface="Consolas"/>
              </a:rPr>
              <a:t>(this)</a:t>
            </a:r>
          </a:p>
          <a:p>
            <a:pPr marL="0" lvl="0" indent="0">
              <a:buClr>
                <a:schemeClr val="dk1"/>
              </a:buClr>
              <a:buSzPts val="1100"/>
              <a:buNone/>
            </a:pPr>
            <a:r>
              <a:rPr lang="en-US" dirty="0" err="1">
                <a:solidFill>
                  <a:schemeClr val="dk1"/>
                </a:solidFill>
                <a:ea typeface="Consolas"/>
                <a:cs typeface="Consolas"/>
                <a:sym typeface="Consolas"/>
              </a:rPr>
              <a:t>myText.setText</a:t>
            </a:r>
            <a:r>
              <a:rPr lang="en-US" dirty="0">
                <a:solidFill>
                  <a:schemeClr val="dk1"/>
                </a:solidFill>
                <a:ea typeface="Consolas"/>
                <a:cs typeface="Consolas"/>
                <a:sym typeface="Consolas"/>
              </a:rPr>
              <a:t>("Display this text!")</a:t>
            </a:r>
          </a:p>
          <a:p>
            <a:pPr marL="0" lvl="0" indent="0">
              <a:buClr>
                <a:schemeClr val="dk1"/>
              </a:buClr>
              <a:buSzPts val="1100"/>
              <a:buNone/>
            </a:pPr>
            <a:r>
              <a:rPr lang="en-US" dirty="0" err="1">
                <a:solidFill>
                  <a:schemeClr val="dk1"/>
                </a:solidFill>
                <a:ea typeface="Consolas"/>
                <a:cs typeface="Consolas"/>
                <a:sym typeface="Consolas"/>
              </a:rPr>
              <a:t>linearL.addView</a:t>
            </a:r>
            <a:r>
              <a:rPr lang="en-US" dirty="0">
                <a:solidFill>
                  <a:schemeClr val="dk1"/>
                </a:solidFill>
                <a:ea typeface="Consolas"/>
                <a:cs typeface="Consolas"/>
                <a:sym typeface="Consolas"/>
              </a:rPr>
              <a:t>(</a:t>
            </a:r>
            <a:r>
              <a:rPr lang="en-US" dirty="0" err="1">
                <a:solidFill>
                  <a:schemeClr val="dk1"/>
                </a:solidFill>
                <a:ea typeface="Consolas"/>
                <a:cs typeface="Consolas"/>
                <a:sym typeface="Consolas"/>
              </a:rPr>
              <a:t>myText</a:t>
            </a:r>
            <a:r>
              <a:rPr lang="en-US" dirty="0">
                <a:solidFill>
                  <a:schemeClr val="dk1"/>
                </a:solidFill>
                <a:ea typeface="Consolas"/>
                <a:cs typeface="Consolas"/>
                <a:sym typeface="Consolas"/>
              </a:rPr>
              <a:t>)</a:t>
            </a:r>
          </a:p>
          <a:p>
            <a:pPr marL="0" lvl="0" indent="0">
              <a:buClr>
                <a:schemeClr val="dk1"/>
              </a:buClr>
              <a:buSzPts val="1100"/>
              <a:buNone/>
            </a:pPr>
            <a:r>
              <a:rPr lang="en-US" dirty="0" err="1">
                <a:solidFill>
                  <a:schemeClr val="dk1"/>
                </a:solidFill>
                <a:ea typeface="Consolas"/>
                <a:cs typeface="Consolas"/>
                <a:sym typeface="Consolas"/>
              </a:rPr>
              <a:t>setContentView</a:t>
            </a:r>
            <a:r>
              <a:rPr lang="en-US" dirty="0">
                <a:solidFill>
                  <a:schemeClr val="dk1"/>
                </a:solidFill>
                <a:ea typeface="Consolas"/>
                <a:cs typeface="Consolas"/>
                <a:sym typeface="Consolas"/>
              </a:rPr>
              <a:t>(</a:t>
            </a:r>
            <a:r>
              <a:rPr lang="en-US" dirty="0" err="1">
                <a:solidFill>
                  <a:schemeClr val="dk1"/>
                </a:solidFill>
                <a:ea typeface="Consolas"/>
                <a:cs typeface="Consolas"/>
                <a:sym typeface="Consolas"/>
              </a:rPr>
              <a:t>linearL</a:t>
            </a:r>
            <a:r>
              <a:rPr lang="en-US" dirty="0">
                <a:solidFill>
                  <a:schemeClr val="dk1"/>
                </a:solidFill>
                <a:ea typeface="Consolas"/>
                <a:cs typeface="Consolas"/>
                <a:sym typeface="Consolas"/>
              </a:rPr>
              <a:t>)</a:t>
            </a:r>
            <a:endParaRPr dirty="0">
              <a:solidFill>
                <a:schemeClr val="dk1"/>
              </a:solidFill>
              <a:ea typeface="Consolas"/>
              <a:cs typeface="Consolas"/>
              <a:sym typeface="Consolas"/>
            </a:endParaRPr>
          </a:p>
        </p:txBody>
      </p:sp>
      <p:sp>
        <p:nvSpPr>
          <p:cNvPr id="580" name="Shape 58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4729-A72C-455A-A11B-74DA4B44010A}"/>
              </a:ext>
            </a:extLst>
          </p:cNvPr>
          <p:cNvSpPr>
            <a:spLocks noGrp="1"/>
          </p:cNvSpPr>
          <p:nvPr>
            <p:ph type="title"/>
          </p:nvPr>
        </p:nvSpPr>
        <p:spPr/>
        <p:txBody>
          <a:bodyPr>
            <a:noAutofit/>
          </a:bodyPr>
          <a:lstStyle/>
          <a:p>
            <a:r>
              <a:rPr lang="en-US" sz="3200" dirty="0">
                <a:latin typeface="+mn-lt"/>
              </a:rPr>
              <a:t>Main Point 1</a:t>
            </a:r>
          </a:p>
        </p:txBody>
      </p:sp>
      <p:sp>
        <p:nvSpPr>
          <p:cNvPr id="3" name="Text Placeholder 2">
            <a:extLst>
              <a:ext uri="{FF2B5EF4-FFF2-40B4-BE49-F238E27FC236}">
                <a16:creationId xmlns:a16="http://schemas.microsoft.com/office/drawing/2014/main" id="{1450C322-60EE-4803-9B37-2EA0F3DA5551}"/>
              </a:ext>
            </a:extLst>
          </p:cNvPr>
          <p:cNvSpPr>
            <a:spLocks noGrp="1"/>
          </p:cNvSpPr>
          <p:nvPr>
            <p:ph type="body" idx="1"/>
          </p:nvPr>
        </p:nvSpPr>
        <p:spPr/>
        <p:txBody>
          <a:bodyPr>
            <a:normAutofit fontScale="92500" lnSpcReduction="10000"/>
          </a:bodyPr>
          <a:lstStyle/>
          <a:p>
            <a:pPr marL="76200" indent="0">
              <a:buNone/>
            </a:pPr>
            <a:r>
              <a:rPr lang="en-US" sz="2800" dirty="0"/>
              <a:t>Views are the basic building block for user interface components. Layouts are used to organize Views.                  </a:t>
            </a:r>
            <a:r>
              <a:rPr lang="en-US" sz="2800" b="1" i="1" dirty="0"/>
              <a:t>Science of Consciousness: : </a:t>
            </a:r>
            <a:r>
              <a:rPr lang="en-US" sz="2800" i="1" dirty="0"/>
              <a:t>In a similar way, creation itself is structured in layers; the activity at each layer has its own unique set of governing laws; laws that pertain to one level or layer may longer be applicable at another level.</a:t>
            </a:r>
            <a:br>
              <a:rPr lang="en-US" sz="2800" i="1" dirty="0"/>
            </a:br>
            <a:endParaRPr lang="en-US" sz="2800" dirty="0"/>
          </a:p>
          <a:p>
            <a:pPr marL="76200" indent="0">
              <a:buNone/>
            </a:pPr>
            <a:endParaRPr lang="en-US" dirty="0"/>
          </a:p>
        </p:txBody>
      </p:sp>
      <p:sp>
        <p:nvSpPr>
          <p:cNvPr id="4" name="Slide Number Placeholder 3">
            <a:extLst>
              <a:ext uri="{FF2B5EF4-FFF2-40B4-BE49-F238E27FC236}">
                <a16:creationId xmlns:a16="http://schemas.microsoft.com/office/drawing/2014/main" id="{EC3E6DA7-DA69-4DC8-9AB4-B24057E015A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479532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300" y="1047750"/>
            <a:ext cx="8915400" cy="4038157"/>
          </a:xfrm>
        </p:spPr>
        <p:txBody>
          <a:bodyPr>
            <a:noAutofit/>
          </a:bodyPr>
          <a:lstStyle/>
          <a:p>
            <a:pPr marL="0" indent="0">
              <a:buFont typeface="Wingdings" pitchFamily="2" charset="2"/>
              <a:buNone/>
            </a:pPr>
            <a:r>
              <a:rPr lang="en-US" altLang="en-US" sz="1600" b="1" dirty="0">
                <a:latin typeface="Courier New" pitchFamily="49" charset="0"/>
                <a:cs typeface="Courier New" pitchFamily="49" charset="0"/>
              </a:rPr>
              <a:t>&lt;</a:t>
            </a:r>
            <a:r>
              <a:rPr lang="en-US" altLang="en-US" sz="1600" b="1" dirty="0" err="1">
                <a:latin typeface="Courier New" pitchFamily="49" charset="0"/>
                <a:cs typeface="Courier New" pitchFamily="49" charset="0"/>
              </a:rPr>
              <a:t>LinearLayout</a:t>
            </a: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xmlns:android</a:t>
            </a:r>
            <a:r>
              <a:rPr lang="en-US" altLang="en-US" sz="1600" b="1" dirty="0">
                <a:latin typeface="Courier New" pitchFamily="49" charset="0"/>
                <a:cs typeface="Courier New" pitchFamily="49" charset="0"/>
              </a:rPr>
              <a:t>= "http://schemas.android.com/</a:t>
            </a:r>
            <a:r>
              <a:rPr lang="en-US" altLang="en-US" sz="1600" b="1" dirty="0" err="1">
                <a:latin typeface="Courier New" pitchFamily="49" charset="0"/>
                <a:cs typeface="Courier New" pitchFamily="49" charset="0"/>
              </a:rPr>
              <a:t>apk</a:t>
            </a:r>
            <a:r>
              <a:rPr lang="en-US" altLang="en-US" sz="1600" b="1" dirty="0">
                <a:latin typeface="Courier New" pitchFamily="49" charset="0"/>
                <a:cs typeface="Courier New" pitchFamily="49" charset="0"/>
              </a:rPr>
              <a:t>/res/android"</a:t>
            </a:r>
          </a:p>
          <a:p>
            <a:pPr marL="0" indent="0">
              <a:buFont typeface="Wingdings" pitchFamily="2" charset="2"/>
              <a:buNone/>
            </a:pP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android:layout_width</a:t>
            </a:r>
            <a:r>
              <a:rPr lang="en-US" altLang="en-US" sz="1600" b="1" dirty="0">
                <a:latin typeface="Courier New" pitchFamily="49" charset="0"/>
                <a:cs typeface="Courier New" pitchFamily="49" charset="0"/>
              </a:rPr>
              <a:t>="</a:t>
            </a:r>
            <a:r>
              <a:rPr lang="en-US" altLang="en-US" sz="1600" b="1" dirty="0" err="1">
                <a:latin typeface="Courier New" pitchFamily="49" charset="0"/>
                <a:cs typeface="Courier New" pitchFamily="49" charset="0"/>
              </a:rPr>
              <a:t>match_parent</a:t>
            </a:r>
            <a:r>
              <a:rPr lang="en-US" altLang="en-US" sz="1600" b="1" dirty="0">
                <a:latin typeface="Courier New" pitchFamily="49" charset="0"/>
                <a:cs typeface="Courier New" pitchFamily="49" charset="0"/>
              </a:rPr>
              <a:t>"</a:t>
            </a:r>
          </a:p>
          <a:p>
            <a:pPr marL="0" indent="0">
              <a:buFont typeface="Wingdings" pitchFamily="2" charset="2"/>
              <a:buNone/>
            </a:pP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android:layout_height</a:t>
            </a:r>
            <a:r>
              <a:rPr lang="en-US" altLang="en-US" sz="1600" b="1" dirty="0">
                <a:latin typeface="Courier New" pitchFamily="49" charset="0"/>
                <a:cs typeface="Courier New" pitchFamily="49" charset="0"/>
              </a:rPr>
              <a:t>="</a:t>
            </a:r>
            <a:r>
              <a:rPr lang="en-US" altLang="en-US" sz="1600" b="1" dirty="0" err="1">
                <a:latin typeface="Courier New" pitchFamily="49" charset="0"/>
                <a:cs typeface="Courier New" pitchFamily="49" charset="0"/>
              </a:rPr>
              <a:t>match_parent</a:t>
            </a:r>
            <a:r>
              <a:rPr lang="en-US" altLang="en-US" sz="1600" b="1" dirty="0">
                <a:latin typeface="Courier New" pitchFamily="49" charset="0"/>
                <a:cs typeface="Courier New" pitchFamily="49" charset="0"/>
              </a:rPr>
              <a:t>"</a:t>
            </a:r>
          </a:p>
          <a:p>
            <a:pPr marL="0" indent="0">
              <a:buFont typeface="Wingdings" pitchFamily="2" charset="2"/>
              <a:buNone/>
            </a:pP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android:orientation</a:t>
            </a:r>
            <a:r>
              <a:rPr lang="en-US" altLang="en-US" sz="1600" b="1" dirty="0">
                <a:latin typeface="Courier New" pitchFamily="49" charset="0"/>
                <a:cs typeface="Courier New" pitchFamily="49" charset="0"/>
              </a:rPr>
              <a:t>="vertical"&gt;</a:t>
            </a:r>
          </a:p>
          <a:p>
            <a:pPr marL="0" indent="0">
              <a:buFont typeface="Wingdings" pitchFamily="2" charset="2"/>
              <a:buNone/>
            </a:pPr>
            <a:r>
              <a:rPr lang="en-US" altLang="en-US" sz="1600" b="1" dirty="0">
                <a:latin typeface="Courier New" pitchFamily="49" charset="0"/>
                <a:cs typeface="Courier New" pitchFamily="49" charset="0"/>
              </a:rPr>
              <a:t>    &lt;</a:t>
            </a:r>
            <a:r>
              <a:rPr lang="en-US" altLang="en-US" sz="1600" b="1" dirty="0" err="1">
                <a:latin typeface="Courier New" pitchFamily="49" charset="0"/>
                <a:cs typeface="Courier New" pitchFamily="49" charset="0"/>
              </a:rPr>
              <a:t>TextView</a:t>
            </a:r>
            <a:endParaRPr lang="en-US" altLang="en-US" sz="1600" b="1" dirty="0">
              <a:latin typeface="Courier New" pitchFamily="49" charset="0"/>
              <a:cs typeface="Courier New" pitchFamily="49" charset="0"/>
            </a:endParaRPr>
          </a:p>
          <a:p>
            <a:pPr marL="0" indent="0">
              <a:buFont typeface="Wingdings" pitchFamily="2" charset="2"/>
              <a:buNone/>
            </a:pP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android:id</a:t>
            </a:r>
            <a:r>
              <a:rPr lang="en-US" altLang="en-US" sz="1600" b="1" dirty="0">
                <a:latin typeface="Courier New" pitchFamily="49" charset="0"/>
                <a:cs typeface="Courier New" pitchFamily="49" charset="0"/>
              </a:rPr>
              <a:t>="@+id/TextView01"</a:t>
            </a:r>
          </a:p>
          <a:p>
            <a:pPr marL="0" indent="0">
              <a:buFont typeface="Wingdings" pitchFamily="2" charset="2"/>
              <a:buNone/>
            </a:pP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android:text</a:t>
            </a:r>
            <a:r>
              <a:rPr lang="en-US" altLang="en-US" sz="1600" b="1" dirty="0">
                <a:latin typeface="Courier New" pitchFamily="49" charset="0"/>
                <a:cs typeface="Courier New" pitchFamily="49" charset="0"/>
              </a:rPr>
              <a:t>="Text View"</a:t>
            </a:r>
          </a:p>
          <a:p>
            <a:pPr marL="0" indent="0">
              <a:buFont typeface="Wingdings" pitchFamily="2" charset="2"/>
              <a:buNone/>
            </a:pP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android:layout_height</a:t>
            </a:r>
            <a:r>
              <a:rPr lang="en-US" altLang="en-US" sz="1600" b="1" dirty="0">
                <a:latin typeface="Courier New" pitchFamily="49" charset="0"/>
                <a:cs typeface="Courier New" pitchFamily="49" charset="0"/>
              </a:rPr>
              <a:t>="</a:t>
            </a:r>
            <a:r>
              <a:rPr lang="en-US" altLang="en-US" sz="1600" b="1" dirty="0" err="1">
                <a:latin typeface="Courier New" pitchFamily="49" charset="0"/>
                <a:cs typeface="Courier New" pitchFamily="49" charset="0"/>
              </a:rPr>
              <a:t>wrap_content</a:t>
            </a:r>
            <a:r>
              <a:rPr lang="en-US" altLang="en-US" sz="1600" b="1" dirty="0">
                <a:latin typeface="Courier New" pitchFamily="49" charset="0"/>
                <a:cs typeface="Courier New" pitchFamily="49" charset="0"/>
              </a:rPr>
              <a:t>"</a:t>
            </a:r>
          </a:p>
          <a:p>
            <a:pPr marL="0" indent="0">
              <a:buFont typeface="Wingdings" pitchFamily="2" charset="2"/>
              <a:buNone/>
            </a:pP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android:layout_width</a:t>
            </a:r>
            <a:r>
              <a:rPr lang="en-US" altLang="en-US" sz="1600" b="1" dirty="0">
                <a:latin typeface="Courier New" pitchFamily="49" charset="0"/>
                <a:cs typeface="Courier New" pitchFamily="49" charset="0"/>
              </a:rPr>
              <a:t>="</a:t>
            </a:r>
            <a:r>
              <a:rPr lang="en-US" altLang="en-US" sz="1600" b="1" dirty="0" err="1">
                <a:latin typeface="Courier New" pitchFamily="49" charset="0"/>
                <a:cs typeface="Courier New" pitchFamily="49" charset="0"/>
              </a:rPr>
              <a:t>match_parent</a:t>
            </a:r>
            <a:r>
              <a:rPr lang="en-US" altLang="en-US" sz="1600" b="1" dirty="0">
                <a:latin typeface="Courier New" pitchFamily="49" charset="0"/>
                <a:cs typeface="Courier New" pitchFamily="49" charset="0"/>
              </a:rPr>
              <a:t>" /&gt;</a:t>
            </a:r>
          </a:p>
          <a:p>
            <a:pPr marL="0" indent="0">
              <a:buFont typeface="Wingdings" pitchFamily="2" charset="2"/>
              <a:buNone/>
            </a:pPr>
            <a:r>
              <a:rPr lang="en-US" altLang="en-US" sz="1600" b="1" dirty="0">
                <a:latin typeface="Courier New" pitchFamily="49" charset="0"/>
                <a:cs typeface="Courier New" pitchFamily="49" charset="0"/>
              </a:rPr>
              <a:t>    &lt;Button</a:t>
            </a:r>
          </a:p>
          <a:p>
            <a:pPr marL="0" indent="0">
              <a:buFont typeface="Wingdings" pitchFamily="2" charset="2"/>
              <a:buNone/>
            </a:pP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android:id</a:t>
            </a:r>
            <a:r>
              <a:rPr lang="en-US" altLang="en-US" sz="1600" b="1" dirty="0">
                <a:latin typeface="Courier New" pitchFamily="49" charset="0"/>
                <a:cs typeface="Courier New" pitchFamily="49" charset="0"/>
              </a:rPr>
              <a:t>="@+id/Button01"</a:t>
            </a:r>
          </a:p>
          <a:p>
            <a:pPr marL="0" indent="0">
              <a:buFont typeface="Wingdings" pitchFamily="2" charset="2"/>
              <a:buNone/>
            </a:pP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android:layout_width</a:t>
            </a:r>
            <a:r>
              <a:rPr lang="en-US" altLang="en-US" sz="1600" b="1" dirty="0">
                <a:latin typeface="Courier New" pitchFamily="49" charset="0"/>
                <a:cs typeface="Courier New" pitchFamily="49" charset="0"/>
              </a:rPr>
              <a:t>="</a:t>
            </a:r>
            <a:r>
              <a:rPr lang="en-US" altLang="en-US" sz="1600" b="1" dirty="0" err="1">
                <a:latin typeface="Courier New" pitchFamily="49" charset="0"/>
                <a:cs typeface="Courier New" pitchFamily="49" charset="0"/>
              </a:rPr>
              <a:t>match_parent</a:t>
            </a:r>
            <a:r>
              <a:rPr lang="en-US" altLang="en-US" sz="1600" b="1" dirty="0">
                <a:latin typeface="Courier New" pitchFamily="49" charset="0"/>
                <a:cs typeface="Courier New" pitchFamily="49" charset="0"/>
              </a:rPr>
              <a:t>"</a:t>
            </a:r>
          </a:p>
          <a:p>
            <a:pPr marL="0" indent="0">
              <a:buFont typeface="Wingdings" pitchFamily="2" charset="2"/>
              <a:buNone/>
            </a:pP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android:layout_height</a:t>
            </a:r>
            <a:r>
              <a:rPr lang="en-US" altLang="en-US" sz="1600" b="1" dirty="0">
                <a:latin typeface="Courier New" pitchFamily="49" charset="0"/>
                <a:cs typeface="Courier New" pitchFamily="49" charset="0"/>
              </a:rPr>
              <a:t>="</a:t>
            </a:r>
            <a:r>
              <a:rPr lang="en-US" altLang="en-US" sz="1600" b="1" dirty="0" err="1">
                <a:latin typeface="Courier New" pitchFamily="49" charset="0"/>
                <a:cs typeface="Courier New" pitchFamily="49" charset="0"/>
              </a:rPr>
              <a:t>wrap_content</a:t>
            </a:r>
            <a:r>
              <a:rPr lang="en-US" altLang="en-US" sz="1600" b="1" dirty="0">
                <a:latin typeface="Courier New" pitchFamily="49" charset="0"/>
                <a:cs typeface="Courier New" pitchFamily="49" charset="0"/>
              </a:rPr>
              <a:t>"</a:t>
            </a:r>
          </a:p>
          <a:p>
            <a:pPr marL="0" indent="0">
              <a:buFont typeface="Wingdings" pitchFamily="2" charset="2"/>
              <a:buNone/>
            </a:pPr>
            <a:r>
              <a:rPr lang="en-US" altLang="en-US" sz="1600" b="1" dirty="0">
                <a:latin typeface="Courier New" pitchFamily="49" charset="0"/>
                <a:cs typeface="Courier New" pitchFamily="49" charset="0"/>
              </a:rPr>
              <a:t>        </a:t>
            </a:r>
            <a:r>
              <a:rPr lang="en-US" altLang="en-US" sz="1600" b="1" dirty="0" err="1">
                <a:latin typeface="Courier New" pitchFamily="49" charset="0"/>
                <a:cs typeface="Courier New" pitchFamily="49" charset="0"/>
              </a:rPr>
              <a:t>android:text</a:t>
            </a:r>
            <a:r>
              <a:rPr lang="en-US" altLang="en-US" sz="1600" b="1" dirty="0">
                <a:latin typeface="Courier New" pitchFamily="49" charset="0"/>
                <a:cs typeface="Courier New" pitchFamily="49" charset="0"/>
              </a:rPr>
              <a:t>="Press Me" /&gt;</a:t>
            </a:r>
          </a:p>
          <a:p>
            <a:pPr marL="0" indent="0">
              <a:buFont typeface="Wingdings" pitchFamily="2" charset="2"/>
              <a:buNone/>
            </a:pPr>
            <a:r>
              <a:rPr lang="en-US" altLang="en-US" sz="1600" b="1" dirty="0">
                <a:latin typeface="Courier New" pitchFamily="49" charset="0"/>
                <a:cs typeface="Courier New" pitchFamily="49" charset="0"/>
              </a:rPr>
              <a:t>&lt;/</a:t>
            </a:r>
            <a:r>
              <a:rPr lang="en-US" altLang="en-US" sz="1600" b="1" dirty="0" err="1">
                <a:latin typeface="Courier New" pitchFamily="49" charset="0"/>
                <a:cs typeface="Courier New" pitchFamily="49" charset="0"/>
              </a:rPr>
              <a:t>LinearLayout</a:t>
            </a:r>
            <a:r>
              <a:rPr lang="en-US" altLang="en-US" sz="1600" b="1" dirty="0">
                <a:latin typeface="Courier New" pitchFamily="49" charset="0"/>
                <a:cs typeface="Courier New" pitchFamily="49" charset="0"/>
              </a:rPr>
              <a:t>&gt;</a:t>
            </a:r>
          </a:p>
          <a:p>
            <a:pPr marL="0" indent="0">
              <a:buFont typeface="Wingdings" pitchFamily="2" charset="2"/>
              <a:buNone/>
            </a:pPr>
            <a:endParaRPr lang="en-US" altLang="en-US" sz="1200" b="1" dirty="0">
              <a:latin typeface="Courier New" pitchFamily="49" charset="0"/>
              <a:cs typeface="Courier New" pitchFamily="49" charset="0"/>
            </a:endParaRPr>
          </a:p>
        </p:txBody>
      </p:sp>
      <p:sp>
        <p:nvSpPr>
          <p:cNvPr id="3" name="TextBox 2"/>
          <p:cNvSpPr txBox="1"/>
          <p:nvPr/>
        </p:nvSpPr>
        <p:spPr>
          <a:xfrm>
            <a:off x="685800" y="57593"/>
            <a:ext cx="6553200" cy="646331"/>
          </a:xfrm>
          <a:prstGeom prst="rect">
            <a:avLst/>
          </a:prstGeom>
          <a:noFill/>
        </p:spPr>
        <p:txBody>
          <a:bodyPr wrap="square" rtlCol="0">
            <a:spAutoFit/>
          </a:bodyPr>
          <a:lstStyle/>
          <a:p>
            <a:r>
              <a:rPr lang="en-US" sz="3600" b="1" u="sng" dirty="0">
                <a:solidFill>
                  <a:srgbClr val="00B0F0"/>
                </a:solidFill>
              </a:rPr>
              <a:t>Linear Layout Example</a:t>
            </a:r>
            <a:endParaRPr lang="en-US" sz="2000" b="1" u="sng" dirty="0">
              <a:solidFill>
                <a:srgbClr val="00B0F0"/>
              </a:solidFill>
            </a:endParaRPr>
          </a:p>
        </p:txBody>
      </p:sp>
      <p:sp>
        <p:nvSpPr>
          <p:cNvPr id="5" name="TextBox 4">
            <a:extLst>
              <a:ext uri="{FF2B5EF4-FFF2-40B4-BE49-F238E27FC236}">
                <a16:creationId xmlns:a16="http://schemas.microsoft.com/office/drawing/2014/main" id="{A2575D4F-C1BD-403F-9C51-3D17A7DD94E8}"/>
              </a:ext>
            </a:extLst>
          </p:cNvPr>
          <p:cNvSpPr txBox="1"/>
          <p:nvPr/>
        </p:nvSpPr>
        <p:spPr>
          <a:xfrm>
            <a:off x="5715000" y="1111627"/>
            <a:ext cx="3429000" cy="3693319"/>
          </a:xfrm>
          <a:prstGeom prst="rect">
            <a:avLst/>
          </a:prstGeom>
          <a:noFill/>
          <a:ln w="3175">
            <a:solidFill>
              <a:schemeClr val="accent1"/>
            </a:solidFill>
          </a:ln>
        </p:spPr>
        <p:txBody>
          <a:bodyPr wrap="square" rtlCol="0">
            <a:spAutoFit/>
          </a:bodyPr>
          <a:lstStyle/>
          <a:p>
            <a:r>
              <a:rPr lang="en-US" altLang="en-US" dirty="0"/>
              <a:t>Here’s an XML layout resource example of a </a:t>
            </a:r>
            <a:r>
              <a:rPr lang="en-US" altLang="en-US" dirty="0" err="1">
                <a:latin typeface="Courier New" pitchFamily="49" charset="0"/>
                <a:cs typeface="Courier New" pitchFamily="49" charset="0"/>
              </a:rPr>
              <a:t>LinearLayout</a:t>
            </a:r>
            <a:r>
              <a:rPr lang="en-US" altLang="en-US" dirty="0"/>
              <a:t> set to the size of the screen, containing one </a:t>
            </a:r>
            <a:r>
              <a:rPr lang="en-US" altLang="en-US" dirty="0" err="1">
                <a:latin typeface="Courier New" pitchFamily="49" charset="0"/>
                <a:cs typeface="Courier New" pitchFamily="49" charset="0"/>
              </a:rPr>
              <a:t>TextView</a:t>
            </a:r>
            <a:r>
              <a:rPr lang="en-US" altLang="en-US" dirty="0"/>
              <a:t> and a</a:t>
            </a:r>
            <a:r>
              <a:rPr lang="en-US" altLang="en-US" dirty="0">
                <a:latin typeface="Courier New" pitchFamily="49" charset="0"/>
                <a:cs typeface="Courier New" pitchFamily="49" charset="0"/>
              </a:rPr>
              <a:t> Button </a:t>
            </a:r>
            <a:r>
              <a:rPr lang="en-US" altLang="en-US" dirty="0"/>
              <a:t>with the properties set to its  height, width, text  and id.</a:t>
            </a:r>
            <a:endParaRPr lang="en-US" altLang="en-US" dirty="0">
              <a:latin typeface="Courier New" pitchFamily="49" charset="0"/>
              <a:cs typeface="Courier New" pitchFamily="49" charset="0"/>
            </a:endParaRPr>
          </a:p>
          <a:p>
            <a:pPr>
              <a:defRPr/>
            </a:pPr>
            <a:r>
              <a:rPr lang="en-US" altLang="en-US" b="1" dirty="0" err="1">
                <a:latin typeface="Courier New" pitchFamily="49" charset="0"/>
                <a:cs typeface="Courier New" pitchFamily="49" charset="0"/>
              </a:rPr>
              <a:t>android:id</a:t>
            </a:r>
            <a:r>
              <a:rPr lang="en-US" altLang="en-US" b="1" dirty="0">
                <a:latin typeface="Courier New" pitchFamily="49" charset="0"/>
                <a:cs typeface="Courier New" pitchFamily="49" charset="0"/>
              </a:rPr>
              <a:t>="@+id/  </a:t>
            </a:r>
          </a:p>
          <a:p>
            <a:pPr>
              <a:defRPr/>
            </a:pPr>
            <a:r>
              <a:rPr lang="en-US" altLang="en-US" b="1" dirty="0">
                <a:latin typeface="Courier New" pitchFamily="49" charset="0"/>
                <a:cs typeface="Courier New" pitchFamily="49" charset="0"/>
              </a:rPr>
              <a:t>            Button01"</a:t>
            </a:r>
          </a:p>
          <a:p>
            <a:r>
              <a:rPr lang="en-US" altLang="en-US" dirty="0"/>
              <a:t>If you want to access the component from xml to Kotlin code, you must configure the id for the component using the above line of code </a:t>
            </a:r>
            <a:endParaRPr lang="en-US" dirty="0"/>
          </a:p>
        </p:txBody>
      </p:sp>
    </p:spTree>
    <p:extLst>
      <p:ext uri="{BB962C8B-B14F-4D97-AF65-F5344CB8AC3E}">
        <p14:creationId xmlns:p14="http://schemas.microsoft.com/office/powerpoint/2010/main" val="701352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379764"/>
            <a:ext cx="2646817"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8A8228EE-D5CD-4250-98CF-F1217BDA3971}"/>
              </a:ext>
            </a:extLst>
          </p:cNvPr>
          <p:cNvSpPr/>
          <p:nvPr/>
        </p:nvSpPr>
        <p:spPr>
          <a:xfrm>
            <a:off x="1905000" y="285750"/>
            <a:ext cx="6476196" cy="584775"/>
          </a:xfrm>
          <a:prstGeom prst="rect">
            <a:avLst/>
          </a:prstGeom>
        </p:spPr>
        <p:txBody>
          <a:bodyPr wrap="none">
            <a:spAutoFit/>
          </a:bodyPr>
          <a:lstStyle/>
          <a:p>
            <a:r>
              <a:rPr lang="en-US" sz="3200" b="1" dirty="0">
                <a:solidFill>
                  <a:schemeClr val="bg2">
                    <a:lumMod val="50000"/>
                  </a:schemeClr>
                </a:solidFill>
              </a:rPr>
              <a:t>Hands on Example 1 - Table Layout</a:t>
            </a:r>
          </a:p>
        </p:txBody>
      </p:sp>
      <p:sp>
        <p:nvSpPr>
          <p:cNvPr id="4" name="Rectangle 3">
            <a:extLst>
              <a:ext uri="{FF2B5EF4-FFF2-40B4-BE49-F238E27FC236}">
                <a16:creationId xmlns:a16="http://schemas.microsoft.com/office/drawing/2014/main" id="{54BE01A2-397F-463F-808E-A42245FA120D}"/>
              </a:ext>
            </a:extLst>
          </p:cNvPr>
          <p:cNvSpPr/>
          <p:nvPr/>
        </p:nvSpPr>
        <p:spPr>
          <a:xfrm>
            <a:off x="0" y="1047750"/>
            <a:ext cx="6248400" cy="4247317"/>
          </a:xfrm>
          <a:prstGeom prst="rect">
            <a:avLst/>
          </a:prstGeom>
        </p:spPr>
        <p:txBody>
          <a:bodyPr wrap="square">
            <a:spAutoFit/>
          </a:bodyPr>
          <a:lstStyle/>
          <a:p>
            <a:r>
              <a:rPr lang="en-US" sz="1750" dirty="0"/>
              <a:t>&lt;</a:t>
            </a:r>
            <a:r>
              <a:rPr lang="en-US" sz="1750" dirty="0" err="1"/>
              <a:t>TableLayout</a:t>
            </a:r>
            <a:r>
              <a:rPr lang="en-US" sz="1750" dirty="0"/>
              <a:t> </a:t>
            </a:r>
            <a:r>
              <a:rPr lang="en-US" sz="1750" dirty="0" err="1"/>
              <a:t>xmlns:android</a:t>
            </a:r>
            <a:r>
              <a:rPr lang="en-US" sz="1750" dirty="0"/>
              <a:t>="http://schemas.android.com/</a:t>
            </a:r>
            <a:r>
              <a:rPr lang="en-US" sz="1750" dirty="0" err="1"/>
              <a:t>apk</a:t>
            </a:r>
            <a:r>
              <a:rPr lang="en-US" sz="1750" dirty="0"/>
              <a:t>/res/android"</a:t>
            </a:r>
          </a:p>
          <a:p>
            <a:r>
              <a:rPr lang="en-US" sz="1750" dirty="0"/>
              <a:t>    </a:t>
            </a:r>
            <a:r>
              <a:rPr lang="en-US" sz="1750" dirty="0" err="1"/>
              <a:t>android:orientation</a:t>
            </a:r>
            <a:r>
              <a:rPr lang="en-US" sz="1750" dirty="0"/>
              <a:t>="vertical"</a:t>
            </a:r>
          </a:p>
          <a:p>
            <a:r>
              <a:rPr lang="en-US" sz="1750" dirty="0"/>
              <a:t>    </a:t>
            </a:r>
            <a:r>
              <a:rPr lang="en-US" sz="1750" dirty="0" err="1"/>
              <a:t>android:layout_width</a:t>
            </a:r>
            <a:r>
              <a:rPr lang="en-US" sz="1750" dirty="0"/>
              <a:t>="</a:t>
            </a:r>
            <a:r>
              <a:rPr lang="en-US" sz="1750" dirty="0" err="1"/>
              <a:t>match_parent</a:t>
            </a:r>
            <a:r>
              <a:rPr lang="en-US" sz="1750" dirty="0"/>
              <a:t>"</a:t>
            </a:r>
          </a:p>
          <a:p>
            <a:r>
              <a:rPr lang="en-US" sz="1750" dirty="0"/>
              <a:t>    </a:t>
            </a:r>
            <a:r>
              <a:rPr lang="en-US" sz="1750" dirty="0" err="1"/>
              <a:t>android:layout_height</a:t>
            </a:r>
            <a:r>
              <a:rPr lang="en-US" sz="1750" dirty="0"/>
              <a:t>="</a:t>
            </a:r>
            <a:r>
              <a:rPr lang="en-US" sz="1750" dirty="0" err="1"/>
              <a:t>match_parent</a:t>
            </a:r>
            <a:r>
              <a:rPr lang="en-US" sz="1750" dirty="0"/>
              <a:t>"</a:t>
            </a:r>
          </a:p>
          <a:p>
            <a:r>
              <a:rPr lang="en-US" sz="1750" dirty="0"/>
              <a:t>    </a:t>
            </a:r>
            <a:r>
              <a:rPr lang="en-US" sz="1750" dirty="0" err="1"/>
              <a:t>android:stretchColumns</a:t>
            </a:r>
            <a:r>
              <a:rPr lang="en-US" sz="1750" dirty="0"/>
              <a:t>="1"&gt;</a:t>
            </a:r>
          </a:p>
          <a:p>
            <a:r>
              <a:rPr lang="en-US" sz="1750" dirty="0"/>
              <a:t>    &lt;</a:t>
            </a:r>
            <a:r>
              <a:rPr lang="en-US" sz="1750" dirty="0" err="1"/>
              <a:t>TableRow</a:t>
            </a:r>
            <a:r>
              <a:rPr lang="en-US" sz="1750" dirty="0"/>
              <a:t> </a:t>
            </a:r>
            <a:r>
              <a:rPr lang="en-US" sz="1750" dirty="0" err="1"/>
              <a:t>android:padding</a:t>
            </a:r>
            <a:r>
              <a:rPr lang="en-US" sz="1750" dirty="0"/>
              <a:t>="5dp"&gt;</a:t>
            </a:r>
          </a:p>
          <a:p>
            <a:r>
              <a:rPr lang="en-US" sz="1750" dirty="0"/>
              <a:t>        &lt;</a:t>
            </a:r>
            <a:r>
              <a:rPr lang="en-US" sz="1750" dirty="0" err="1"/>
              <a:t>TextView</a:t>
            </a:r>
            <a:endParaRPr lang="en-US" sz="1750" dirty="0"/>
          </a:p>
          <a:p>
            <a:r>
              <a:rPr lang="en-US" sz="1750" dirty="0"/>
              <a:t>            </a:t>
            </a:r>
            <a:r>
              <a:rPr lang="en-US" sz="1750" dirty="0" err="1"/>
              <a:t>android:layout_height</a:t>
            </a:r>
            <a:r>
              <a:rPr lang="en-US" sz="1750" dirty="0"/>
              <a:t>="</a:t>
            </a:r>
            <a:r>
              <a:rPr lang="en-US" sz="1750" dirty="0" err="1"/>
              <a:t>wrap_content</a:t>
            </a:r>
            <a:r>
              <a:rPr lang="en-US" sz="1750" dirty="0"/>
              <a:t>"</a:t>
            </a:r>
          </a:p>
          <a:p>
            <a:r>
              <a:rPr lang="en-US" sz="1750" dirty="0"/>
              <a:t>            </a:t>
            </a:r>
            <a:r>
              <a:rPr lang="en-US" sz="1750" dirty="0" err="1"/>
              <a:t>android:text</a:t>
            </a:r>
            <a:r>
              <a:rPr lang="en-US" sz="1750" dirty="0"/>
              <a:t>="New Product Form"</a:t>
            </a:r>
          </a:p>
          <a:p>
            <a:r>
              <a:rPr lang="en-US" sz="1750" dirty="0"/>
              <a:t>            </a:t>
            </a:r>
            <a:r>
              <a:rPr lang="en-US" sz="1750" dirty="0" err="1"/>
              <a:t>android:typeface</a:t>
            </a:r>
            <a:r>
              <a:rPr lang="en-US" sz="1750" dirty="0"/>
              <a:t>="serif"</a:t>
            </a:r>
          </a:p>
          <a:p>
            <a:r>
              <a:rPr lang="en-US" sz="1750" dirty="0"/>
              <a:t>            </a:t>
            </a:r>
            <a:r>
              <a:rPr lang="en-US" sz="1750" dirty="0" err="1"/>
              <a:t>android:layout_span</a:t>
            </a:r>
            <a:r>
              <a:rPr lang="en-US" sz="1750" dirty="0"/>
              <a:t>="2"</a:t>
            </a:r>
          </a:p>
          <a:p>
            <a:r>
              <a:rPr lang="en-US" sz="1750" dirty="0"/>
              <a:t>            </a:t>
            </a:r>
            <a:r>
              <a:rPr lang="en-US" sz="1750" dirty="0" err="1"/>
              <a:t>android:gravity</a:t>
            </a:r>
            <a:r>
              <a:rPr lang="en-US" sz="1750" dirty="0"/>
              <a:t>="</a:t>
            </a:r>
            <a:r>
              <a:rPr lang="en-US" sz="1750" dirty="0" err="1"/>
              <a:t>center_horizontal</a:t>
            </a:r>
            <a:r>
              <a:rPr lang="en-US" sz="1750" dirty="0"/>
              <a:t>"</a:t>
            </a:r>
          </a:p>
          <a:p>
            <a:r>
              <a:rPr lang="en-US" sz="1750" dirty="0"/>
              <a:t>            </a:t>
            </a:r>
            <a:r>
              <a:rPr lang="en-US" sz="1750" dirty="0" err="1"/>
              <a:t>android:textSize</a:t>
            </a:r>
            <a:r>
              <a:rPr lang="en-US" sz="1750" dirty="0"/>
              <a:t>="20sp" /&gt;</a:t>
            </a:r>
          </a:p>
          <a:p>
            <a:r>
              <a:rPr lang="en-US" sz="1750" dirty="0"/>
              <a:t>    &lt;/</a:t>
            </a:r>
            <a:r>
              <a:rPr lang="en-US" sz="1750" dirty="0" err="1"/>
              <a:t>TableRow</a:t>
            </a:r>
            <a:r>
              <a:rPr lang="en-US" sz="1750" dirty="0"/>
              <a:t>&gt;</a:t>
            </a:r>
          </a:p>
        </p:txBody>
      </p:sp>
    </p:spTree>
    <p:extLst>
      <p:ext uri="{BB962C8B-B14F-4D97-AF65-F5344CB8AC3E}">
        <p14:creationId xmlns:p14="http://schemas.microsoft.com/office/powerpoint/2010/main" val="2827869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8228EE-D5CD-4250-98CF-F1217BDA3971}"/>
              </a:ext>
            </a:extLst>
          </p:cNvPr>
          <p:cNvSpPr/>
          <p:nvPr/>
        </p:nvSpPr>
        <p:spPr>
          <a:xfrm>
            <a:off x="1905000" y="285750"/>
            <a:ext cx="6476196" cy="584775"/>
          </a:xfrm>
          <a:prstGeom prst="rect">
            <a:avLst/>
          </a:prstGeom>
        </p:spPr>
        <p:txBody>
          <a:bodyPr wrap="none">
            <a:spAutoFit/>
          </a:bodyPr>
          <a:lstStyle/>
          <a:p>
            <a:r>
              <a:rPr lang="en-US" sz="3200" b="1" dirty="0">
                <a:solidFill>
                  <a:schemeClr val="bg2">
                    <a:lumMod val="50000"/>
                  </a:schemeClr>
                </a:solidFill>
              </a:rPr>
              <a:t>Hands on Example 1 - Table Layout</a:t>
            </a:r>
          </a:p>
        </p:txBody>
      </p:sp>
      <p:sp>
        <p:nvSpPr>
          <p:cNvPr id="4" name="Rectangle 3">
            <a:extLst>
              <a:ext uri="{FF2B5EF4-FFF2-40B4-BE49-F238E27FC236}">
                <a16:creationId xmlns:a16="http://schemas.microsoft.com/office/drawing/2014/main" id="{54BE01A2-397F-463F-808E-A42245FA120D}"/>
              </a:ext>
            </a:extLst>
          </p:cNvPr>
          <p:cNvSpPr/>
          <p:nvPr/>
        </p:nvSpPr>
        <p:spPr>
          <a:xfrm>
            <a:off x="76200" y="1200150"/>
            <a:ext cx="4800600" cy="2308324"/>
          </a:xfrm>
          <a:prstGeom prst="rect">
            <a:avLst/>
          </a:prstGeom>
        </p:spPr>
        <p:txBody>
          <a:bodyPr wrap="square">
            <a:spAutoFit/>
          </a:bodyPr>
          <a:lstStyle/>
          <a:p>
            <a:r>
              <a:rPr lang="en-US" dirty="0"/>
              <a:t>&lt;</a:t>
            </a:r>
            <a:r>
              <a:rPr lang="en-US" dirty="0" err="1"/>
              <a:t>TableRow</a:t>
            </a:r>
            <a:r>
              <a:rPr lang="en-US" dirty="0"/>
              <a:t>&gt;</a:t>
            </a:r>
          </a:p>
          <a:p>
            <a:r>
              <a:rPr lang="en-US" dirty="0"/>
              <a:t>        &lt;</a:t>
            </a:r>
            <a:r>
              <a:rPr lang="en-US" dirty="0" err="1"/>
              <a:t>TextView</a:t>
            </a:r>
            <a:endParaRPr lang="en-US" dirty="0"/>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android:text</a:t>
            </a:r>
            <a:r>
              <a:rPr lang="en-US" dirty="0"/>
              <a:t>="Product Code:"/&gt;</a:t>
            </a:r>
          </a:p>
          <a:p>
            <a:r>
              <a:rPr lang="en-US" dirty="0"/>
              <a:t>        &lt;</a:t>
            </a:r>
            <a:r>
              <a:rPr lang="en-US" dirty="0" err="1"/>
              <a:t>EditText</a:t>
            </a:r>
            <a:endParaRPr lang="en-US" dirty="0"/>
          </a:p>
          <a:p>
            <a:r>
              <a:rPr lang="en-US" dirty="0"/>
              <a:t>            </a:t>
            </a:r>
            <a:r>
              <a:rPr lang="en-US" dirty="0" err="1"/>
              <a:t>android:id</a:t>
            </a:r>
            <a:r>
              <a:rPr lang="en-US" dirty="0"/>
              <a:t>="@+id/</a:t>
            </a:r>
            <a:r>
              <a:rPr lang="en-US" dirty="0" err="1"/>
              <a:t>prod_code</a:t>
            </a:r>
            <a:r>
              <a:rPr lang="en-US" dirty="0"/>
              <a:t>"</a:t>
            </a:r>
          </a:p>
          <a:p>
            <a:r>
              <a:rPr lang="en-US" dirty="0"/>
              <a:t>            </a:t>
            </a:r>
            <a:r>
              <a:rPr lang="en-US" dirty="0" err="1"/>
              <a:t>android:layout_height</a:t>
            </a:r>
            <a:r>
              <a:rPr lang="en-US" dirty="0"/>
              <a:t>="</a:t>
            </a:r>
            <a:r>
              <a:rPr lang="en-US" dirty="0" err="1"/>
              <a:t>wrap_content</a:t>
            </a:r>
            <a:r>
              <a:rPr lang="en-US" dirty="0"/>
              <a:t>"/&gt;</a:t>
            </a:r>
          </a:p>
          <a:p>
            <a:r>
              <a:rPr lang="en-US" dirty="0"/>
              <a:t>    &lt;/</a:t>
            </a:r>
            <a:r>
              <a:rPr lang="en-US" dirty="0" err="1"/>
              <a:t>TableRow</a:t>
            </a:r>
            <a:r>
              <a:rPr lang="en-US" dirty="0"/>
              <a:t>&gt;</a:t>
            </a:r>
          </a:p>
        </p:txBody>
      </p:sp>
      <p:sp>
        <p:nvSpPr>
          <p:cNvPr id="6" name="TextBox 5">
            <a:extLst>
              <a:ext uri="{FF2B5EF4-FFF2-40B4-BE49-F238E27FC236}">
                <a16:creationId xmlns:a16="http://schemas.microsoft.com/office/drawing/2014/main" id="{9300789E-5F03-49C4-A523-A7764BDAAF6B}"/>
              </a:ext>
            </a:extLst>
          </p:cNvPr>
          <p:cNvSpPr txBox="1"/>
          <p:nvPr/>
        </p:nvSpPr>
        <p:spPr>
          <a:xfrm>
            <a:off x="4343400" y="1200150"/>
            <a:ext cx="4800600" cy="2308324"/>
          </a:xfrm>
          <a:prstGeom prst="rect">
            <a:avLst/>
          </a:prstGeom>
          <a:noFill/>
        </p:spPr>
        <p:txBody>
          <a:bodyPr wrap="square">
            <a:spAutoFit/>
          </a:bodyPr>
          <a:lstStyle/>
          <a:p>
            <a:r>
              <a:rPr lang="en-US" sz="1800" dirty="0"/>
              <a:t>   &lt;</a:t>
            </a:r>
            <a:r>
              <a:rPr lang="en-US" sz="1800" dirty="0" err="1"/>
              <a:t>TableRow</a:t>
            </a:r>
            <a:r>
              <a:rPr lang="en-US" sz="1800" dirty="0"/>
              <a:t>&gt;</a:t>
            </a:r>
          </a:p>
          <a:p>
            <a:r>
              <a:rPr lang="en-US" sz="1800" dirty="0"/>
              <a:t>        &lt;</a:t>
            </a:r>
            <a:r>
              <a:rPr lang="en-US" sz="1800" dirty="0" err="1"/>
              <a:t>TextView</a:t>
            </a:r>
            <a:endParaRPr lang="en-US" sz="1800" dirty="0"/>
          </a:p>
          <a:p>
            <a:r>
              <a:rPr lang="en-US" sz="1800" dirty="0"/>
              <a:t>            </a:t>
            </a:r>
            <a:r>
              <a:rPr lang="en-US" sz="1800" dirty="0" err="1"/>
              <a:t>android:layout_height</a:t>
            </a:r>
            <a:r>
              <a:rPr lang="en-US" sz="1800" dirty="0"/>
              <a:t>="</a:t>
            </a:r>
            <a:r>
              <a:rPr lang="en-US" sz="1800" dirty="0" err="1"/>
              <a:t>wrap_content</a:t>
            </a:r>
            <a:r>
              <a:rPr lang="en-US" sz="1800" dirty="0"/>
              <a:t>"</a:t>
            </a:r>
          </a:p>
          <a:p>
            <a:r>
              <a:rPr lang="en-US" sz="1800" dirty="0"/>
              <a:t>            </a:t>
            </a:r>
            <a:r>
              <a:rPr lang="en-US" sz="1800" dirty="0" err="1"/>
              <a:t>android:text</a:t>
            </a:r>
            <a:r>
              <a:rPr lang="en-US" sz="1800" dirty="0"/>
              <a:t>="Product Name:" /&gt;</a:t>
            </a:r>
          </a:p>
          <a:p>
            <a:r>
              <a:rPr lang="en-US" sz="1800" dirty="0"/>
              <a:t>        &lt;</a:t>
            </a:r>
            <a:r>
              <a:rPr lang="en-US" sz="1800" dirty="0" err="1"/>
              <a:t>EditText</a:t>
            </a:r>
            <a:endParaRPr lang="en-US" sz="1800" dirty="0"/>
          </a:p>
          <a:p>
            <a:r>
              <a:rPr lang="en-US" sz="1800" dirty="0"/>
              <a:t>            </a:t>
            </a:r>
            <a:r>
              <a:rPr lang="en-US" sz="1800" dirty="0" err="1"/>
              <a:t>android:id</a:t>
            </a:r>
            <a:r>
              <a:rPr lang="en-US" sz="1800" dirty="0"/>
              <a:t>="@+id/</a:t>
            </a:r>
            <a:r>
              <a:rPr lang="en-US" sz="1800" dirty="0" err="1"/>
              <a:t>prod_name</a:t>
            </a:r>
            <a:r>
              <a:rPr lang="en-US" sz="1800" dirty="0"/>
              <a:t>"</a:t>
            </a:r>
          </a:p>
          <a:p>
            <a:r>
              <a:rPr lang="en-US" sz="1800" dirty="0"/>
              <a:t>            </a:t>
            </a:r>
            <a:r>
              <a:rPr lang="en-US" sz="1800" dirty="0" err="1"/>
              <a:t>android:layout_height</a:t>
            </a:r>
            <a:r>
              <a:rPr lang="en-US" sz="1800" dirty="0"/>
              <a:t>="</a:t>
            </a:r>
            <a:r>
              <a:rPr lang="en-US" sz="1800" dirty="0" err="1"/>
              <a:t>wrap_content</a:t>
            </a:r>
            <a:r>
              <a:rPr lang="en-US" sz="1800" dirty="0"/>
              <a:t>"/&gt;</a:t>
            </a:r>
          </a:p>
          <a:p>
            <a:r>
              <a:rPr lang="en-US" sz="1800" dirty="0"/>
              <a:t>    &lt;/</a:t>
            </a:r>
            <a:r>
              <a:rPr lang="en-US" sz="1800" dirty="0" err="1"/>
              <a:t>TableRow</a:t>
            </a:r>
            <a:r>
              <a:rPr lang="en-US" sz="1800" dirty="0"/>
              <a:t>&gt;</a:t>
            </a:r>
            <a:endParaRPr lang="en-US" dirty="0"/>
          </a:p>
        </p:txBody>
      </p:sp>
      <p:cxnSp>
        <p:nvCxnSpPr>
          <p:cNvPr id="8" name="Straight Connector 7">
            <a:extLst>
              <a:ext uri="{FF2B5EF4-FFF2-40B4-BE49-F238E27FC236}">
                <a16:creationId xmlns:a16="http://schemas.microsoft.com/office/drawing/2014/main" id="{0A0EEAD2-3201-4E5C-B4D6-02AD51FBDB8D}"/>
              </a:ext>
            </a:extLst>
          </p:cNvPr>
          <p:cNvCxnSpPr/>
          <p:nvPr/>
        </p:nvCxnSpPr>
        <p:spPr>
          <a:xfrm>
            <a:off x="4581475" y="1200150"/>
            <a:ext cx="57250" cy="39433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443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8228EE-D5CD-4250-98CF-F1217BDA3971}"/>
              </a:ext>
            </a:extLst>
          </p:cNvPr>
          <p:cNvSpPr/>
          <p:nvPr/>
        </p:nvSpPr>
        <p:spPr>
          <a:xfrm>
            <a:off x="1905000" y="285750"/>
            <a:ext cx="6476196" cy="584775"/>
          </a:xfrm>
          <a:prstGeom prst="rect">
            <a:avLst/>
          </a:prstGeom>
        </p:spPr>
        <p:txBody>
          <a:bodyPr wrap="none">
            <a:spAutoFit/>
          </a:bodyPr>
          <a:lstStyle/>
          <a:p>
            <a:r>
              <a:rPr lang="en-US" sz="3200" b="1" dirty="0">
                <a:solidFill>
                  <a:schemeClr val="bg2">
                    <a:lumMod val="50000"/>
                  </a:schemeClr>
                </a:solidFill>
              </a:rPr>
              <a:t>Hands on Example 1 - Table Layout</a:t>
            </a:r>
          </a:p>
        </p:txBody>
      </p:sp>
      <p:sp>
        <p:nvSpPr>
          <p:cNvPr id="3" name="Rectangle 2">
            <a:extLst>
              <a:ext uri="{FF2B5EF4-FFF2-40B4-BE49-F238E27FC236}">
                <a16:creationId xmlns:a16="http://schemas.microsoft.com/office/drawing/2014/main" id="{0EE42DDA-5589-4AAC-92AB-74461332A8E1}"/>
              </a:ext>
            </a:extLst>
          </p:cNvPr>
          <p:cNvSpPr/>
          <p:nvPr/>
        </p:nvSpPr>
        <p:spPr>
          <a:xfrm>
            <a:off x="4571999" y="1175968"/>
            <a:ext cx="4493079" cy="3693319"/>
          </a:xfrm>
          <a:prstGeom prst="rect">
            <a:avLst/>
          </a:prstGeom>
        </p:spPr>
        <p:txBody>
          <a:bodyPr wrap="square">
            <a:spAutoFit/>
          </a:bodyPr>
          <a:lstStyle/>
          <a:p>
            <a:r>
              <a:rPr lang="en-US" dirty="0"/>
              <a:t>&lt;</a:t>
            </a:r>
            <a:r>
              <a:rPr lang="en-US" dirty="0" err="1"/>
              <a:t>TableRow</a:t>
            </a:r>
            <a:r>
              <a:rPr lang="en-US" dirty="0"/>
              <a:t>&gt;</a:t>
            </a:r>
          </a:p>
          <a:p>
            <a:r>
              <a:rPr lang="en-US" dirty="0"/>
              <a:t>        &lt;Button</a:t>
            </a:r>
          </a:p>
          <a:p>
            <a:r>
              <a:rPr lang="en-US" dirty="0"/>
              <a:t>            </a:t>
            </a:r>
            <a:r>
              <a:rPr lang="en-US" dirty="0" err="1"/>
              <a:t>android:id</a:t>
            </a:r>
            <a:r>
              <a:rPr lang="en-US" dirty="0"/>
              <a:t>="@+id/</a:t>
            </a:r>
            <a:r>
              <a:rPr lang="en-US" dirty="0" err="1"/>
              <a:t>add_button</a:t>
            </a:r>
            <a:r>
              <a:rPr lang="en-US" dirty="0"/>
              <a:t>"</a:t>
            </a:r>
          </a:p>
          <a:p>
            <a:r>
              <a:rPr lang="en-US" dirty="0"/>
              <a:t>            </a:t>
            </a:r>
            <a:r>
              <a:rPr lang="en-US" dirty="0" err="1"/>
              <a:t>android:text</a:t>
            </a:r>
            <a:r>
              <a:rPr lang="en-US" dirty="0"/>
              <a:t>="Add Product"</a:t>
            </a:r>
          </a:p>
          <a:p>
            <a:r>
              <a:rPr lang="en-US" dirty="0"/>
              <a:t>            </a:t>
            </a:r>
            <a:r>
              <a:rPr lang="en-US" dirty="0" err="1"/>
              <a:t>android:layout_height</a:t>
            </a:r>
            <a:r>
              <a:rPr lang="en-US" dirty="0"/>
              <a:t>="</a:t>
            </a:r>
            <a:r>
              <a:rPr lang="en-US" dirty="0" err="1"/>
              <a:t>wrap_content</a:t>
            </a:r>
            <a:r>
              <a:rPr lang="en-US" dirty="0"/>
              <a:t>" /&gt;</a:t>
            </a:r>
          </a:p>
          <a:p>
            <a:r>
              <a:rPr lang="en-US" dirty="0"/>
              <a:t>        &lt;Button</a:t>
            </a:r>
          </a:p>
          <a:p>
            <a:r>
              <a:rPr lang="en-US" dirty="0"/>
              <a:t>            </a:t>
            </a:r>
            <a:r>
              <a:rPr lang="en-US" dirty="0" err="1"/>
              <a:t>android:id</a:t>
            </a:r>
            <a:r>
              <a:rPr lang="en-US" dirty="0"/>
              <a:t>="@+id/</a:t>
            </a:r>
            <a:r>
              <a:rPr lang="en-US" dirty="0" err="1"/>
              <a:t>cancel_button</a:t>
            </a:r>
            <a:r>
              <a:rPr lang="en-US" dirty="0"/>
              <a:t>"</a:t>
            </a:r>
          </a:p>
          <a:p>
            <a:r>
              <a:rPr lang="en-US" dirty="0"/>
              <a:t>            </a:t>
            </a:r>
            <a:r>
              <a:rPr lang="en-US" dirty="0" err="1"/>
              <a:t>android:text</a:t>
            </a:r>
            <a:r>
              <a:rPr lang="en-US" dirty="0"/>
              <a:t>="Cancel"</a:t>
            </a:r>
          </a:p>
          <a:p>
            <a:r>
              <a:rPr lang="en-US" dirty="0"/>
              <a:t>            </a:t>
            </a:r>
            <a:r>
              <a:rPr lang="en-US" dirty="0" err="1"/>
              <a:t>android:layout_height</a:t>
            </a:r>
            <a:r>
              <a:rPr lang="en-US" dirty="0"/>
              <a:t>="</a:t>
            </a:r>
            <a:r>
              <a:rPr lang="en-US" dirty="0" err="1"/>
              <a:t>wrap_content</a:t>
            </a:r>
            <a:r>
              <a:rPr lang="en-US" dirty="0"/>
              <a:t>" /&gt;</a:t>
            </a:r>
          </a:p>
          <a:p>
            <a:r>
              <a:rPr lang="en-US" dirty="0"/>
              <a:t>    &lt;/</a:t>
            </a:r>
            <a:r>
              <a:rPr lang="en-US" dirty="0" err="1"/>
              <a:t>TableRow</a:t>
            </a:r>
            <a:r>
              <a:rPr lang="en-US" dirty="0"/>
              <a:t>&gt;</a:t>
            </a:r>
          </a:p>
          <a:p>
            <a:r>
              <a:rPr lang="en-US" dirty="0"/>
              <a:t>&lt;/</a:t>
            </a:r>
            <a:r>
              <a:rPr lang="en-US" dirty="0" err="1"/>
              <a:t>TableLayout</a:t>
            </a:r>
            <a:r>
              <a:rPr lang="en-US" dirty="0"/>
              <a:t>&gt;</a:t>
            </a:r>
            <a:endParaRPr lang="en-US" sz="2400" dirty="0"/>
          </a:p>
        </p:txBody>
      </p:sp>
      <p:sp>
        <p:nvSpPr>
          <p:cNvPr id="6" name="TextBox 5">
            <a:extLst>
              <a:ext uri="{FF2B5EF4-FFF2-40B4-BE49-F238E27FC236}">
                <a16:creationId xmlns:a16="http://schemas.microsoft.com/office/drawing/2014/main" id="{1200EC4D-B3EF-4DBE-B29D-31637FF94421}"/>
              </a:ext>
            </a:extLst>
          </p:cNvPr>
          <p:cNvSpPr txBox="1"/>
          <p:nvPr/>
        </p:nvSpPr>
        <p:spPr>
          <a:xfrm>
            <a:off x="103414" y="1140589"/>
            <a:ext cx="4604656" cy="2862322"/>
          </a:xfrm>
          <a:prstGeom prst="rect">
            <a:avLst/>
          </a:prstGeom>
          <a:noFill/>
        </p:spPr>
        <p:txBody>
          <a:bodyPr wrap="square">
            <a:spAutoFit/>
          </a:bodyPr>
          <a:lstStyle/>
          <a:p>
            <a:r>
              <a:rPr lang="en-US" sz="1800" dirty="0"/>
              <a:t>&lt;</a:t>
            </a:r>
            <a:r>
              <a:rPr lang="en-US" sz="1800" dirty="0" err="1"/>
              <a:t>TableRow</a:t>
            </a:r>
            <a:r>
              <a:rPr lang="en-US" sz="1800" dirty="0"/>
              <a:t>&gt;</a:t>
            </a:r>
          </a:p>
          <a:p>
            <a:r>
              <a:rPr lang="en-US" sz="1800" dirty="0"/>
              <a:t>        &lt;</a:t>
            </a:r>
            <a:r>
              <a:rPr lang="en-US" sz="1800" dirty="0" err="1"/>
              <a:t>TextView</a:t>
            </a:r>
            <a:endParaRPr lang="en-US" sz="1800" dirty="0"/>
          </a:p>
          <a:p>
            <a:r>
              <a:rPr lang="en-US" sz="1800" dirty="0"/>
              <a:t>            </a:t>
            </a:r>
            <a:r>
              <a:rPr lang="en-US" sz="1800" dirty="0" err="1"/>
              <a:t>android:layout_height</a:t>
            </a:r>
            <a:r>
              <a:rPr lang="en-US" sz="1800" dirty="0"/>
              <a:t>="</a:t>
            </a:r>
            <a:r>
              <a:rPr lang="en-US" sz="1800" dirty="0" err="1"/>
              <a:t>wrap_content</a:t>
            </a:r>
            <a:r>
              <a:rPr lang="en-US" sz="1800" dirty="0"/>
              <a:t>"</a:t>
            </a:r>
          </a:p>
          <a:p>
            <a:r>
              <a:rPr lang="en-US" sz="1800" dirty="0"/>
              <a:t>            </a:t>
            </a:r>
            <a:r>
              <a:rPr lang="en-US" sz="1800" dirty="0" err="1"/>
              <a:t>android:text</a:t>
            </a:r>
            <a:r>
              <a:rPr lang="en-US" sz="1800" dirty="0"/>
              <a:t>="Product Price:" /&gt;</a:t>
            </a:r>
          </a:p>
          <a:p>
            <a:r>
              <a:rPr lang="en-US" sz="1800" dirty="0"/>
              <a:t>        &lt;</a:t>
            </a:r>
            <a:r>
              <a:rPr lang="en-US" sz="1800" dirty="0" err="1"/>
              <a:t>EditText</a:t>
            </a:r>
            <a:endParaRPr lang="en-US" sz="1800" dirty="0"/>
          </a:p>
          <a:p>
            <a:r>
              <a:rPr lang="en-US" sz="1800" dirty="0"/>
              <a:t>            </a:t>
            </a:r>
            <a:r>
              <a:rPr lang="en-US" sz="1800" dirty="0" err="1"/>
              <a:t>android:id</a:t>
            </a:r>
            <a:r>
              <a:rPr lang="en-US" sz="1800" dirty="0"/>
              <a:t>="@+id/</a:t>
            </a:r>
            <a:r>
              <a:rPr lang="en-US" sz="1800" dirty="0" err="1"/>
              <a:t>prod_price</a:t>
            </a:r>
            <a:r>
              <a:rPr lang="en-US" sz="1800" dirty="0"/>
              <a:t>"</a:t>
            </a:r>
          </a:p>
          <a:p>
            <a:r>
              <a:rPr lang="en-US" sz="1800" dirty="0"/>
              <a:t>            </a:t>
            </a:r>
            <a:r>
              <a:rPr lang="en-US" sz="1800" dirty="0" err="1"/>
              <a:t>android:layout_height</a:t>
            </a:r>
            <a:r>
              <a:rPr lang="en-US" sz="1800" dirty="0"/>
              <a:t>="</a:t>
            </a:r>
            <a:r>
              <a:rPr lang="en-US" sz="1800" dirty="0" err="1"/>
              <a:t>wrap_content</a:t>
            </a:r>
            <a:r>
              <a:rPr lang="en-US" sz="1800" dirty="0"/>
              <a:t>" /&gt;</a:t>
            </a:r>
          </a:p>
          <a:p>
            <a:r>
              <a:rPr lang="en-US" sz="1800" dirty="0"/>
              <a:t>    &lt;/</a:t>
            </a:r>
            <a:r>
              <a:rPr lang="en-US" sz="1800" dirty="0" err="1"/>
              <a:t>TableRow</a:t>
            </a:r>
            <a:r>
              <a:rPr lang="en-US" sz="1800" dirty="0"/>
              <a:t>&gt;</a:t>
            </a:r>
          </a:p>
          <a:p>
            <a:r>
              <a:rPr lang="en-US" sz="1800" dirty="0"/>
              <a:t> </a:t>
            </a:r>
            <a:endParaRPr lang="en-US" dirty="0"/>
          </a:p>
        </p:txBody>
      </p:sp>
      <p:cxnSp>
        <p:nvCxnSpPr>
          <p:cNvPr id="8" name="Straight Connector 7">
            <a:extLst>
              <a:ext uri="{FF2B5EF4-FFF2-40B4-BE49-F238E27FC236}">
                <a16:creationId xmlns:a16="http://schemas.microsoft.com/office/drawing/2014/main" id="{56AAFE57-99D4-4DC7-9711-E6FC7E788C2A}"/>
              </a:ext>
            </a:extLst>
          </p:cNvPr>
          <p:cNvCxnSpPr>
            <a:cxnSpLocks/>
          </p:cNvCxnSpPr>
          <p:nvPr/>
        </p:nvCxnSpPr>
        <p:spPr>
          <a:xfrm>
            <a:off x="4495800" y="1140589"/>
            <a:ext cx="0" cy="40029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633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F19B-EBA1-4F3E-9FBA-7437439573E6}"/>
              </a:ext>
            </a:extLst>
          </p:cNvPr>
          <p:cNvSpPr>
            <a:spLocks noGrp="1"/>
          </p:cNvSpPr>
          <p:nvPr>
            <p:ph type="title"/>
          </p:nvPr>
        </p:nvSpPr>
        <p:spPr/>
        <p:txBody>
          <a:bodyPr/>
          <a:lstStyle/>
          <a:p>
            <a:r>
              <a:rPr lang="en-US" dirty="0" err="1">
                <a:latin typeface="+mn-lt"/>
              </a:rPr>
              <a:t>MainActivity.kt</a:t>
            </a:r>
            <a:endParaRPr lang="en-US" dirty="0">
              <a:latin typeface="+mn-lt"/>
            </a:endParaRPr>
          </a:p>
        </p:txBody>
      </p:sp>
      <p:sp>
        <p:nvSpPr>
          <p:cNvPr id="3" name="Content Placeholder 2">
            <a:extLst>
              <a:ext uri="{FF2B5EF4-FFF2-40B4-BE49-F238E27FC236}">
                <a16:creationId xmlns:a16="http://schemas.microsoft.com/office/drawing/2014/main" id="{CDF31E78-5EC4-4EC3-93F3-40566A20436D}"/>
              </a:ext>
            </a:extLst>
          </p:cNvPr>
          <p:cNvSpPr>
            <a:spLocks noGrp="1"/>
          </p:cNvSpPr>
          <p:nvPr>
            <p:ph idx="1"/>
          </p:nvPr>
        </p:nvSpPr>
        <p:spPr>
          <a:xfrm>
            <a:off x="228600" y="1200150"/>
            <a:ext cx="8458200" cy="3943350"/>
          </a:xfrm>
        </p:spPr>
        <p:txBody>
          <a:bodyPr>
            <a:normAutofit fontScale="62500" lnSpcReduction="20000"/>
          </a:bodyPr>
          <a:lstStyle/>
          <a:p>
            <a:pPr marL="89154" indent="0">
              <a:buNone/>
            </a:pPr>
            <a:r>
              <a:rPr lang="en-US" sz="2900" dirty="0"/>
              <a:t>class </a:t>
            </a:r>
            <a:r>
              <a:rPr lang="en-US" sz="2900" dirty="0" err="1"/>
              <a:t>MainActivity</a:t>
            </a:r>
            <a:r>
              <a:rPr lang="en-US" sz="2900" dirty="0"/>
              <a:t> : </a:t>
            </a:r>
            <a:r>
              <a:rPr lang="en-US" sz="2900" dirty="0" err="1"/>
              <a:t>AppCompatActivity</a:t>
            </a:r>
            <a:r>
              <a:rPr lang="en-US" sz="2900" dirty="0"/>
              <a:t>() {</a:t>
            </a:r>
          </a:p>
          <a:p>
            <a:pPr marL="89154" indent="0">
              <a:buNone/>
            </a:pPr>
            <a:r>
              <a:rPr lang="en-US" sz="2900" dirty="0"/>
              <a:t>    override fun </a:t>
            </a:r>
            <a:r>
              <a:rPr lang="en-US" sz="2900" dirty="0" err="1"/>
              <a:t>onCreate</a:t>
            </a:r>
            <a:r>
              <a:rPr lang="en-US" sz="2900" dirty="0"/>
              <a:t>(</a:t>
            </a:r>
            <a:r>
              <a:rPr lang="en-US" sz="2900" dirty="0" err="1"/>
              <a:t>savedInstanceState</a:t>
            </a:r>
            <a:r>
              <a:rPr lang="en-US" sz="2900" dirty="0"/>
              <a:t>: Bundle?) {</a:t>
            </a:r>
          </a:p>
          <a:p>
            <a:pPr marL="89154" indent="0">
              <a:buNone/>
            </a:pPr>
            <a:r>
              <a:rPr lang="en-US" sz="2900" dirty="0"/>
              <a:t>        </a:t>
            </a:r>
            <a:r>
              <a:rPr lang="en-US" sz="2900" dirty="0" err="1"/>
              <a:t>super.onCreate</a:t>
            </a:r>
            <a:r>
              <a:rPr lang="en-US" sz="2900" dirty="0"/>
              <a:t>(</a:t>
            </a:r>
            <a:r>
              <a:rPr lang="en-US" sz="2900" dirty="0" err="1"/>
              <a:t>savedInstanceState</a:t>
            </a:r>
            <a:r>
              <a:rPr lang="en-US" sz="2900" dirty="0"/>
              <a:t>)</a:t>
            </a:r>
          </a:p>
          <a:p>
            <a:pPr marL="89154" indent="0">
              <a:buNone/>
            </a:pPr>
            <a:r>
              <a:rPr lang="en-US" sz="2900" dirty="0"/>
              <a:t>        </a:t>
            </a:r>
            <a:r>
              <a:rPr lang="en-US" sz="2900" dirty="0" err="1"/>
              <a:t>setContentView</a:t>
            </a:r>
            <a:r>
              <a:rPr lang="en-US" sz="2900" dirty="0"/>
              <a:t>(</a:t>
            </a:r>
            <a:r>
              <a:rPr lang="en-US" sz="2900" dirty="0" err="1"/>
              <a:t>R.layout.activity_main</a:t>
            </a:r>
            <a:r>
              <a:rPr lang="en-US" sz="2900" dirty="0"/>
              <a:t>)</a:t>
            </a:r>
          </a:p>
          <a:p>
            <a:pPr marL="89154" indent="0">
              <a:buNone/>
            </a:pPr>
            <a:r>
              <a:rPr lang="en-US" sz="2900" dirty="0"/>
              <a:t>        </a:t>
            </a:r>
            <a:r>
              <a:rPr lang="en-US" sz="2900" dirty="0" err="1"/>
              <a:t>val</a:t>
            </a:r>
            <a:r>
              <a:rPr lang="en-US" sz="2900" dirty="0"/>
              <a:t> </a:t>
            </a:r>
            <a:r>
              <a:rPr lang="en-US" sz="2900" dirty="0" err="1"/>
              <a:t>badd</a:t>
            </a:r>
            <a:r>
              <a:rPr lang="en-US" sz="2900" dirty="0"/>
              <a:t> = </a:t>
            </a:r>
            <a:r>
              <a:rPr lang="en-US" sz="2900" dirty="0" err="1"/>
              <a:t>findViewById</a:t>
            </a:r>
            <a:r>
              <a:rPr lang="en-US" sz="2900" dirty="0"/>
              <a:t>&lt;Button&gt;(</a:t>
            </a:r>
            <a:r>
              <a:rPr lang="en-US" sz="2900" dirty="0" err="1"/>
              <a:t>R.id.add_button</a:t>
            </a:r>
            <a:r>
              <a:rPr lang="en-US" sz="2900" dirty="0"/>
              <a:t>)</a:t>
            </a:r>
          </a:p>
          <a:p>
            <a:pPr marL="89154" indent="0">
              <a:buNone/>
            </a:pPr>
            <a:r>
              <a:rPr lang="en-US" sz="2900" dirty="0"/>
              <a:t>        </a:t>
            </a:r>
            <a:r>
              <a:rPr lang="en-US" sz="2900" dirty="0" err="1"/>
              <a:t>val</a:t>
            </a:r>
            <a:r>
              <a:rPr lang="en-US" sz="2900" dirty="0"/>
              <a:t> </a:t>
            </a:r>
            <a:r>
              <a:rPr lang="en-US" sz="2900" dirty="0" err="1"/>
              <a:t>bcan</a:t>
            </a:r>
            <a:r>
              <a:rPr lang="en-US" sz="2900" dirty="0"/>
              <a:t> = </a:t>
            </a:r>
            <a:r>
              <a:rPr lang="en-US" sz="2900" dirty="0" err="1"/>
              <a:t>findViewById</a:t>
            </a:r>
            <a:r>
              <a:rPr lang="en-US" sz="2900" dirty="0"/>
              <a:t>&lt;Button&gt;(</a:t>
            </a:r>
            <a:r>
              <a:rPr lang="en-US" sz="2900" dirty="0" err="1"/>
              <a:t>R.id.cancel_button</a:t>
            </a:r>
            <a:r>
              <a:rPr lang="en-US" sz="2900" dirty="0"/>
              <a:t>)</a:t>
            </a:r>
          </a:p>
          <a:p>
            <a:pPr marL="89154" indent="0">
              <a:buNone/>
            </a:pPr>
            <a:r>
              <a:rPr lang="en-US" sz="2900" dirty="0"/>
              <a:t>        // Anonymous Implementation of Button click event listener to give a toast Message</a:t>
            </a:r>
          </a:p>
          <a:p>
            <a:pPr marL="89154" indent="0">
              <a:buNone/>
            </a:pPr>
            <a:r>
              <a:rPr lang="en-US" sz="2900" dirty="0"/>
              <a:t>        </a:t>
            </a:r>
            <a:r>
              <a:rPr lang="en-US" sz="2900" dirty="0" err="1"/>
              <a:t>badd.setOnClickListener</a:t>
            </a:r>
            <a:r>
              <a:rPr lang="en-US" sz="2900" dirty="0"/>
              <a:t> {</a:t>
            </a:r>
          </a:p>
          <a:p>
            <a:pPr marL="89154" indent="0">
              <a:buNone/>
            </a:pPr>
            <a:r>
              <a:rPr lang="en-US" sz="2900" dirty="0"/>
              <a:t>            </a:t>
            </a:r>
            <a:r>
              <a:rPr lang="en-US" sz="2900" dirty="0" err="1"/>
              <a:t>Toast.makeText</a:t>
            </a:r>
            <a:r>
              <a:rPr lang="en-US" sz="2900" dirty="0"/>
              <a:t>(this, "Add Product Button Pressed", </a:t>
            </a:r>
            <a:r>
              <a:rPr lang="en-US" sz="2900" dirty="0" err="1"/>
              <a:t>Toast.LENGTH_LONG</a:t>
            </a:r>
            <a:r>
              <a:rPr lang="en-US" sz="2900" dirty="0"/>
              <a:t>).show()</a:t>
            </a:r>
          </a:p>
          <a:p>
            <a:pPr marL="89154" indent="0">
              <a:buNone/>
            </a:pPr>
            <a:r>
              <a:rPr lang="en-US" sz="2900" dirty="0"/>
              <a:t>        }</a:t>
            </a:r>
          </a:p>
          <a:p>
            <a:pPr marL="89154" indent="0">
              <a:buNone/>
            </a:pPr>
            <a:r>
              <a:rPr lang="en-US" sz="2900" dirty="0"/>
              <a:t>        </a:t>
            </a:r>
            <a:r>
              <a:rPr lang="en-US" sz="2900" dirty="0" err="1"/>
              <a:t>bcan.setOnClickListener</a:t>
            </a:r>
            <a:r>
              <a:rPr lang="en-US" sz="2900" dirty="0"/>
              <a:t> {</a:t>
            </a:r>
          </a:p>
          <a:p>
            <a:pPr marL="89154" indent="0">
              <a:buNone/>
            </a:pPr>
            <a:r>
              <a:rPr lang="en-US" sz="2900" dirty="0"/>
              <a:t>            </a:t>
            </a:r>
            <a:r>
              <a:rPr lang="en-US" sz="2900" dirty="0" err="1"/>
              <a:t>Toast.makeText</a:t>
            </a:r>
            <a:r>
              <a:rPr lang="en-US" sz="2900" dirty="0"/>
              <a:t>(this, "Cancel Button Pressed", </a:t>
            </a:r>
            <a:r>
              <a:rPr lang="en-US" sz="2900" dirty="0" err="1"/>
              <a:t>Toast.LENGTH_LONG</a:t>
            </a:r>
            <a:r>
              <a:rPr lang="en-US" sz="2900" dirty="0"/>
              <a:t>).show()</a:t>
            </a:r>
          </a:p>
          <a:p>
            <a:pPr marL="89154" indent="0">
              <a:buNone/>
            </a:pPr>
            <a:r>
              <a:rPr lang="en-US" sz="2900" dirty="0"/>
              <a:t>        }</a:t>
            </a:r>
          </a:p>
          <a:p>
            <a:pPr marL="89154" indent="0">
              <a:buNone/>
            </a:pPr>
            <a:r>
              <a:rPr lang="en-US" sz="2900" dirty="0"/>
              <a:t>    }</a:t>
            </a:r>
          </a:p>
          <a:p>
            <a:pPr marL="89154" indent="0">
              <a:buNone/>
            </a:pPr>
            <a:r>
              <a:rPr lang="en-US" sz="2900" dirty="0"/>
              <a:t>}                    </a:t>
            </a:r>
          </a:p>
          <a:p>
            <a:pPr marL="89154" indent="0">
              <a:buNone/>
            </a:pPr>
            <a:r>
              <a:rPr lang="en-US" sz="2900" dirty="0"/>
              <a:t>Refer Demo Code: Lesson4\</a:t>
            </a:r>
            <a:r>
              <a:rPr lang="en-US" sz="2900" dirty="0" err="1"/>
              <a:t>TableLayoutApp</a:t>
            </a:r>
            <a:endParaRPr lang="en-US" sz="2900" dirty="0"/>
          </a:p>
          <a:p>
            <a:pPr marL="89154" indent="0">
              <a:buNone/>
            </a:pPr>
            <a:endParaRPr lang="en-US" dirty="0"/>
          </a:p>
        </p:txBody>
      </p:sp>
      <p:sp>
        <p:nvSpPr>
          <p:cNvPr id="4" name="Slide Number Placeholder 3">
            <a:extLst>
              <a:ext uri="{FF2B5EF4-FFF2-40B4-BE49-F238E27FC236}">
                <a16:creationId xmlns:a16="http://schemas.microsoft.com/office/drawing/2014/main" id="{D0531E4B-57F0-46C7-A984-00A50675667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7030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85972" y="4099011"/>
            <a:ext cx="2966320" cy="525016"/>
          </a:xfrm>
          <a:prstGeom prst="rect">
            <a:avLst/>
          </a:prstGeom>
          <a:noFill/>
        </p:spPr>
        <p:txBody>
          <a:bodyPr wrap="square" rtlCol="0">
            <a:spAutoFit/>
          </a:bodyPr>
          <a:lstStyle/>
          <a:p>
            <a:pPr algn="ctr" defTabSz="514350" eaLnBrk="0" fontAlgn="base" hangingPunct="0">
              <a:spcBef>
                <a:spcPct val="0"/>
              </a:spcBef>
              <a:spcAft>
                <a:spcPct val="0"/>
              </a:spcAft>
              <a:defRPr/>
            </a:pPr>
            <a:r>
              <a:rPr lang="en-US" sz="956" dirty="0">
                <a:solidFill>
                  <a:srgbClr val="F5FFFF"/>
                </a:solidFill>
                <a:latin typeface="Gill Sans" charset="0"/>
                <a:ea typeface="Gill Sans" charset="0"/>
                <a:cs typeface="Gill Sans" charset="0"/>
              </a:rPr>
              <a:t>Maharishi International </a:t>
            </a:r>
          </a:p>
          <a:p>
            <a:pPr algn="ctr" defTabSz="514350" eaLnBrk="0" fontAlgn="base" hangingPunct="0">
              <a:spcBef>
                <a:spcPct val="0"/>
              </a:spcBef>
              <a:spcAft>
                <a:spcPct val="0"/>
              </a:spcAft>
              <a:defRPr/>
            </a:pPr>
            <a:r>
              <a:rPr lang="en-US" sz="956" dirty="0">
                <a:solidFill>
                  <a:srgbClr val="F5FFFF"/>
                </a:solidFill>
                <a:latin typeface="Gill Sans" charset="0"/>
                <a:ea typeface="Gill Sans" charset="0"/>
                <a:cs typeface="Gill Sans" charset="0"/>
              </a:rPr>
              <a:t>University </a:t>
            </a:r>
          </a:p>
          <a:p>
            <a:pPr algn="ctr" defTabSz="514350" eaLnBrk="0" fontAlgn="base" hangingPunct="0">
              <a:spcBef>
                <a:spcPct val="0"/>
              </a:spcBef>
              <a:spcAft>
                <a:spcPct val="0"/>
              </a:spcAft>
              <a:defRPr/>
            </a:pPr>
            <a:endParaRPr lang="en-US" sz="900" dirty="0">
              <a:solidFill>
                <a:srgbClr val="F5FFFF"/>
              </a:solidFill>
              <a:latin typeface="Gill Sans Light" charset="0"/>
              <a:ea typeface="Gill Sans Light" charset="0"/>
              <a:cs typeface="Gill Sans Light" charset="0"/>
            </a:endParaRPr>
          </a:p>
        </p:txBody>
      </p:sp>
      <p:sp>
        <p:nvSpPr>
          <p:cNvPr id="6" name="Rectangle 5"/>
          <p:cNvSpPr/>
          <p:nvPr/>
        </p:nvSpPr>
        <p:spPr>
          <a:xfrm>
            <a:off x="1143000" y="964731"/>
            <a:ext cx="6858000" cy="108004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508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eaLnBrk="0" fontAlgn="base" hangingPunct="0">
              <a:spcBef>
                <a:spcPct val="0"/>
              </a:spcBef>
              <a:spcAft>
                <a:spcPct val="0"/>
              </a:spcAft>
              <a:defRPr/>
            </a:pPr>
            <a:endParaRPr lang="en-US" sz="2475">
              <a:solidFill>
                <a:srgbClr val="FED152">
                  <a:lumMod val="60000"/>
                  <a:lumOff val="40000"/>
                </a:srgbClr>
              </a:solidFill>
              <a:latin typeface="Gill Sans" charset="0"/>
              <a:ea typeface="Gill Sans" charset="0"/>
              <a:cs typeface="Gill Sans" charset="0"/>
            </a:endParaRPr>
          </a:p>
        </p:txBody>
      </p:sp>
      <p:pic>
        <p:nvPicPr>
          <p:cNvPr id="10" name="Picture 9"/>
          <p:cNvPicPr>
            <a:picLocks noChangeAspect="1"/>
          </p:cNvPicPr>
          <p:nvPr/>
        </p:nvPicPr>
        <p:blipFill>
          <a:blip r:embed="rId2"/>
          <a:stretch>
            <a:fillRect/>
          </a:stretch>
        </p:blipFill>
        <p:spPr>
          <a:xfrm rot="10800000">
            <a:off x="627366" y="621607"/>
            <a:ext cx="8001000" cy="4200243"/>
          </a:xfrm>
          <a:prstGeom prst="rect">
            <a:avLst/>
          </a:prstGeom>
        </p:spPr>
      </p:pic>
      <p:sp>
        <p:nvSpPr>
          <p:cNvPr id="3" name="Subtitle 2"/>
          <p:cNvSpPr>
            <a:spLocks noGrp="1"/>
          </p:cNvSpPr>
          <p:nvPr>
            <p:ph type="subTitle" idx="1"/>
          </p:nvPr>
        </p:nvSpPr>
        <p:spPr>
          <a:xfrm>
            <a:off x="1257301" y="2256046"/>
            <a:ext cx="6629400" cy="931367"/>
          </a:xfrm>
        </p:spPr>
        <p:txBody>
          <a:bodyPr>
            <a:normAutofit fontScale="25000" lnSpcReduction="20000"/>
          </a:bodyPr>
          <a:lstStyle/>
          <a:p>
            <a:pPr>
              <a:lnSpc>
                <a:spcPct val="100000"/>
              </a:lnSpc>
            </a:pPr>
            <a:r>
              <a:rPr lang="en-US" sz="7200" dirty="0"/>
              <a:t>Lesson 4</a:t>
            </a:r>
          </a:p>
          <a:p>
            <a:pPr>
              <a:lnSpc>
                <a:spcPct val="100000"/>
              </a:lnSpc>
            </a:pPr>
            <a:r>
              <a:rPr lang="en-US" sz="9600" dirty="0"/>
              <a:t>Views, Layouts, Resources and Activity Life Cycle</a:t>
            </a:r>
          </a:p>
          <a:p>
            <a:pPr>
              <a:lnSpc>
                <a:spcPct val="100000"/>
              </a:lnSpc>
            </a:pPr>
            <a:br>
              <a:rPr lang="en-US" sz="1575" dirty="0"/>
            </a:br>
            <a:endParaRPr lang="en-US" sz="1575" dirty="0"/>
          </a:p>
        </p:txBody>
      </p:sp>
      <p:sp>
        <p:nvSpPr>
          <p:cNvPr id="11" name="TextBox 10"/>
          <p:cNvSpPr txBox="1"/>
          <p:nvPr/>
        </p:nvSpPr>
        <p:spPr>
          <a:xfrm>
            <a:off x="1302376" y="-594039"/>
            <a:ext cx="2622461" cy="248209"/>
          </a:xfrm>
          <a:prstGeom prst="rect">
            <a:avLst/>
          </a:prstGeom>
          <a:noFill/>
        </p:spPr>
        <p:txBody>
          <a:bodyPr wrap="square" rtlCol="0">
            <a:spAutoFit/>
          </a:bodyPr>
          <a:lstStyle/>
          <a:p>
            <a:pPr defTabSz="514350" eaLnBrk="0" fontAlgn="base" hangingPunct="0">
              <a:spcBef>
                <a:spcPct val="0"/>
              </a:spcBef>
              <a:spcAft>
                <a:spcPct val="0"/>
              </a:spcAft>
              <a:defRPr/>
            </a:pPr>
            <a:r>
              <a:rPr lang="en-US" sz="1013">
                <a:solidFill>
                  <a:srgbClr val="0F62A9"/>
                </a:solidFill>
                <a:latin typeface="Arial" charset="0"/>
                <a:ea typeface="ＭＳ Ｐゴシック" charset="-128"/>
              </a:rPr>
              <a:t>BALA template #10</a:t>
            </a:r>
          </a:p>
        </p:txBody>
      </p:sp>
      <p:sp>
        <p:nvSpPr>
          <p:cNvPr id="12" name="TextBox 11"/>
          <p:cNvSpPr txBox="1"/>
          <p:nvPr/>
        </p:nvSpPr>
        <p:spPr>
          <a:xfrm>
            <a:off x="1634234" y="1115409"/>
            <a:ext cx="5987265" cy="830997"/>
          </a:xfrm>
          <a:prstGeom prst="rect">
            <a:avLst/>
          </a:prstGeom>
          <a:noFill/>
        </p:spPr>
        <p:txBody>
          <a:bodyPr wrap="square" rtlCol="0">
            <a:spAutoFit/>
          </a:bodyPr>
          <a:lstStyle/>
          <a:p>
            <a:pPr lvl="0" algn="ctr" eaLnBrk="0" fontAlgn="base" hangingPunct="0">
              <a:spcBef>
                <a:spcPct val="0"/>
              </a:spcBef>
              <a:spcAft>
                <a:spcPct val="0"/>
              </a:spcAft>
              <a:defRPr/>
            </a:pPr>
            <a:r>
              <a:rPr lang="en-US" sz="2400" dirty="0">
                <a:solidFill>
                  <a:srgbClr val="F5FFFF"/>
                </a:solidFill>
                <a:latin typeface="Gill Sans" charset="0"/>
                <a:ea typeface="Gill Sans" charset="0"/>
                <a:cs typeface="Gill Sans" charset="0"/>
              </a:rPr>
              <a:t>CS 473 – MDP</a:t>
            </a:r>
          </a:p>
          <a:p>
            <a:pPr lvl="0" algn="ctr" eaLnBrk="0" fontAlgn="base" hangingPunct="0">
              <a:spcBef>
                <a:spcPct val="0"/>
              </a:spcBef>
              <a:spcAft>
                <a:spcPct val="0"/>
              </a:spcAft>
              <a:defRPr/>
            </a:pPr>
            <a:r>
              <a:rPr lang="en-US" sz="2400" dirty="0">
                <a:solidFill>
                  <a:srgbClr val="F5FFFF"/>
                </a:solidFill>
                <a:latin typeface="Gill Sans" charset="0"/>
                <a:ea typeface="Gill Sans" charset="0"/>
                <a:cs typeface="Gill Sans" charset="0"/>
              </a:rPr>
              <a:t>Mobile Device Programming</a:t>
            </a:r>
            <a:endParaRPr lang="en-US" sz="2475" dirty="0">
              <a:solidFill>
                <a:srgbClr val="0F62A9"/>
              </a:solidFill>
              <a:latin typeface="Arial" charset="0"/>
              <a:ea typeface="ＭＳ Ｐゴシック" charset="-128"/>
            </a:endParaRPr>
          </a:p>
        </p:txBody>
      </p:sp>
      <p:pic>
        <p:nvPicPr>
          <p:cNvPr id="5" name="Picture 4" descr="A picture containing company name&#10;&#10;Description automatically generated">
            <a:extLst>
              <a:ext uri="{FF2B5EF4-FFF2-40B4-BE49-F238E27FC236}">
                <a16:creationId xmlns:a16="http://schemas.microsoft.com/office/drawing/2014/main" id="{F4E21519-C6FE-40E2-9E1D-15C21FE16530}"/>
              </a:ext>
            </a:extLst>
          </p:cNvPr>
          <p:cNvPicPr>
            <a:picLocks noChangeAspect="1"/>
          </p:cNvPicPr>
          <p:nvPr/>
        </p:nvPicPr>
        <p:blipFill>
          <a:blip r:embed="rId3"/>
          <a:stretch>
            <a:fillRect/>
          </a:stretch>
        </p:blipFill>
        <p:spPr>
          <a:xfrm>
            <a:off x="3724582" y="3025051"/>
            <a:ext cx="1689100" cy="1581150"/>
          </a:xfrm>
          <a:prstGeom prst="rect">
            <a:avLst/>
          </a:prstGeom>
        </p:spPr>
      </p:pic>
    </p:spTree>
    <p:extLst>
      <p:ext uri="{BB962C8B-B14F-4D97-AF65-F5344CB8AC3E}">
        <p14:creationId xmlns:p14="http://schemas.microsoft.com/office/powerpoint/2010/main" val="4192833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99457"/>
            <a:ext cx="6477000" cy="3867150"/>
          </a:xfrm>
        </p:spPr>
        <p:txBody>
          <a:bodyPr>
            <a:noAutofit/>
          </a:bodyPr>
          <a:lstStyle/>
          <a:p>
            <a:pPr>
              <a:buClr>
                <a:srgbClr val="0070C0"/>
              </a:buClr>
              <a:buFont typeface="Arial" panose="020B0604020202020204" pitchFamily="34" charset="0"/>
              <a:buChar char="•"/>
            </a:pPr>
            <a:r>
              <a:rPr lang="en-US" altLang="en-US" sz="2000" dirty="0"/>
              <a:t>The </a:t>
            </a:r>
            <a:r>
              <a:rPr lang="en-US" altLang="en-US" sz="2000" dirty="0" err="1">
                <a:cs typeface="Courier New" pitchFamily="49" charset="0"/>
              </a:rPr>
              <a:t>RelativeLayout</a:t>
            </a:r>
            <a:r>
              <a:rPr lang="en-US" altLang="en-US" sz="2000" dirty="0"/>
              <a:t> view enables you to specify where the child </a:t>
            </a:r>
            <a:r>
              <a:rPr lang="en-US" altLang="en-US" sz="2000" dirty="0">
                <a:cs typeface="Courier New" pitchFamily="49" charset="0"/>
              </a:rPr>
              <a:t>View</a:t>
            </a:r>
            <a:r>
              <a:rPr lang="en-US" altLang="en-US" sz="2000" dirty="0"/>
              <a:t> controls are in relation to each other.</a:t>
            </a:r>
          </a:p>
          <a:p>
            <a:pPr lvl="1">
              <a:buClr>
                <a:srgbClr val="0070C0"/>
              </a:buClr>
              <a:buFont typeface="Arial" panose="020B0604020202020204" pitchFamily="34" charset="0"/>
              <a:buChar char="•"/>
            </a:pPr>
            <a:r>
              <a:rPr lang="en-US" altLang="en-US" sz="2000" dirty="0"/>
              <a:t>For instance, you can set a child </a:t>
            </a:r>
            <a:r>
              <a:rPr lang="en-US" altLang="en-US" sz="2000" dirty="0">
                <a:cs typeface="Courier New" pitchFamily="49" charset="0"/>
              </a:rPr>
              <a:t>View</a:t>
            </a:r>
            <a:r>
              <a:rPr lang="en-US" altLang="en-US" sz="2000" dirty="0"/>
              <a:t> to be positioned “above” or “below” or “to the left of” or “to the right of” another </a:t>
            </a:r>
            <a:r>
              <a:rPr lang="en-US" altLang="en-US" sz="2000" dirty="0">
                <a:cs typeface="Courier New" pitchFamily="49" charset="0"/>
              </a:rPr>
              <a:t>View</a:t>
            </a:r>
            <a:r>
              <a:rPr lang="en-US" altLang="en-US" sz="2000" dirty="0"/>
              <a:t>.</a:t>
            </a:r>
            <a:endParaRPr lang="en-US" altLang="en-US" sz="2000" dirty="0">
              <a:cs typeface="Courier New" pitchFamily="49" charset="0"/>
            </a:endParaRPr>
          </a:p>
          <a:p>
            <a:pPr lvl="1">
              <a:buClr>
                <a:srgbClr val="0070C0"/>
              </a:buClr>
              <a:buFont typeface="Arial" panose="020B0604020202020204" pitchFamily="34" charset="0"/>
              <a:buChar char="•"/>
            </a:pPr>
            <a:r>
              <a:rPr lang="en-US" altLang="en-US" sz="2000" dirty="0"/>
              <a:t>You can also align child </a:t>
            </a:r>
            <a:r>
              <a:rPr lang="en-US" altLang="en-US" sz="2000" dirty="0">
                <a:cs typeface="Courier New" pitchFamily="49" charset="0"/>
              </a:rPr>
              <a:t>View</a:t>
            </a:r>
            <a:r>
              <a:rPr lang="en-US" altLang="en-US" sz="2000" dirty="0"/>
              <a:t> controls relative to one another or the parent layout edges.</a:t>
            </a:r>
          </a:p>
          <a:p>
            <a:pPr lvl="1">
              <a:buClr>
                <a:srgbClr val="0070C0"/>
              </a:buClr>
              <a:buFont typeface="Arial" panose="020B0604020202020204" pitchFamily="34" charset="0"/>
              <a:buChar char="•"/>
            </a:pPr>
            <a:r>
              <a:rPr lang="en-US" altLang="en-US" sz="2000" dirty="0"/>
              <a:t>It can eliminate nested view groups and keep your layout hierarchy flat, which improves performance. If you find yourself using several nested </a:t>
            </a:r>
            <a:r>
              <a:rPr lang="en-US" altLang="en-US" sz="2000" dirty="0" err="1"/>
              <a:t>LinearLayout</a:t>
            </a:r>
            <a:r>
              <a:rPr lang="en-US" altLang="en-US" sz="2000" dirty="0"/>
              <a:t> groups, you may be able to replace them with a single </a:t>
            </a:r>
            <a:r>
              <a:rPr lang="en-US" altLang="en-US" sz="2000" dirty="0" err="1"/>
              <a:t>RelativeLayout</a:t>
            </a:r>
            <a:r>
              <a:rPr lang="en-US" altLang="en-US" sz="2000" dirty="0"/>
              <a:t>.</a:t>
            </a:r>
          </a:p>
        </p:txBody>
      </p:sp>
      <p:sp>
        <p:nvSpPr>
          <p:cNvPr id="3" name="TextBox 2"/>
          <p:cNvSpPr txBox="1"/>
          <p:nvPr/>
        </p:nvSpPr>
        <p:spPr>
          <a:xfrm>
            <a:off x="990600" y="228601"/>
            <a:ext cx="7010400" cy="584775"/>
          </a:xfrm>
          <a:prstGeom prst="rect">
            <a:avLst/>
          </a:prstGeom>
          <a:noFill/>
        </p:spPr>
        <p:txBody>
          <a:bodyPr wrap="square" rtlCol="0">
            <a:spAutoFit/>
          </a:bodyPr>
          <a:lstStyle/>
          <a:p>
            <a:r>
              <a:rPr lang="en-US" sz="3200" b="1" u="sng" dirty="0">
                <a:solidFill>
                  <a:srgbClr val="00B0F0"/>
                </a:solidFill>
              </a:rPr>
              <a:t>Relative Layout</a:t>
            </a:r>
            <a:endParaRPr lang="en-US" b="1" u="sng" dirty="0">
              <a:solidFill>
                <a:srgbClr val="00B0F0"/>
              </a:solidFill>
            </a:endParaRPr>
          </a:p>
        </p:txBody>
      </p:sp>
      <p:pic>
        <p:nvPicPr>
          <p:cNvPr id="1026" name="Picture 2" descr="https://developer.android.com/images/ui/relativelay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9" y="1200150"/>
            <a:ext cx="2338227"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413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down)">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36" y="382993"/>
            <a:ext cx="8458200" cy="536972"/>
          </a:xfrm>
        </p:spPr>
        <p:txBody>
          <a:bodyPr>
            <a:noAutofit/>
          </a:bodyPr>
          <a:lstStyle/>
          <a:p>
            <a:r>
              <a:rPr lang="en-US" sz="2800" dirty="0">
                <a:solidFill>
                  <a:srgbClr val="00B0F0"/>
                </a:solidFill>
                <a:latin typeface="+mn-lt"/>
              </a:rPr>
              <a:t>Hands on Example 2 – Simple Calculator using                Relative and Linear 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043" y="1208314"/>
            <a:ext cx="2322175" cy="3892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4686" y="1474711"/>
            <a:ext cx="6540357" cy="3307059"/>
          </a:xfrm>
          <a:prstGeom prst="rect">
            <a:avLst/>
          </a:prstGeom>
          <a:noFill/>
        </p:spPr>
        <p:txBody>
          <a:bodyPr wrap="square" rtlCol="0">
            <a:spAutoFit/>
          </a:bodyPr>
          <a:lstStyle/>
          <a:p>
            <a:pPr>
              <a:lnSpc>
                <a:spcPct val="120000"/>
              </a:lnSpc>
            </a:pPr>
            <a:r>
              <a:rPr lang="en-US" sz="2200" dirty="0"/>
              <a:t>The requirement of this problem is to design a screen as per the  screen shot, using nested layouts and performing click action on the operator buttons to display the Result. This screen uses 4 </a:t>
            </a:r>
            <a:r>
              <a:rPr lang="en-US" sz="2200" dirty="0" err="1"/>
              <a:t>TextView</a:t>
            </a:r>
            <a:r>
              <a:rPr lang="en-US" sz="2200" dirty="0"/>
              <a:t>, 2 </a:t>
            </a:r>
            <a:r>
              <a:rPr lang="en-US" sz="2200" dirty="0" err="1"/>
              <a:t>EditText</a:t>
            </a:r>
            <a:r>
              <a:rPr lang="en-US" sz="2200" dirty="0"/>
              <a:t> and 4 Buttons. The toper layout is </a:t>
            </a:r>
            <a:r>
              <a:rPr lang="en-US" sz="2200" dirty="0" err="1"/>
              <a:t>RelativeLayout</a:t>
            </a:r>
            <a:r>
              <a:rPr lang="en-US" sz="2200" dirty="0"/>
              <a:t> and all buttons are combined using Linear Layout. </a:t>
            </a:r>
          </a:p>
          <a:p>
            <a:pPr>
              <a:lnSpc>
                <a:spcPct val="120000"/>
              </a:lnSpc>
            </a:pPr>
            <a:r>
              <a:rPr lang="en-US" sz="2200" dirty="0"/>
              <a:t>Refer Demo Code: Lesson4\</a:t>
            </a:r>
            <a:r>
              <a:rPr lang="en-US" sz="2200" dirty="0" err="1"/>
              <a:t>CalculatorApp</a:t>
            </a:r>
            <a:endParaRPr lang="en-US" sz="2200" dirty="0"/>
          </a:p>
        </p:txBody>
      </p:sp>
    </p:spTree>
    <p:extLst>
      <p:ext uri="{BB962C8B-B14F-4D97-AF65-F5344CB8AC3E}">
        <p14:creationId xmlns:p14="http://schemas.microsoft.com/office/powerpoint/2010/main" val="1093074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8229600" cy="610737"/>
          </a:xfrm>
        </p:spPr>
        <p:txBody>
          <a:bodyPr>
            <a:normAutofit/>
          </a:bodyPr>
          <a:lstStyle/>
          <a:p>
            <a:r>
              <a:rPr lang="en-US" dirty="0">
                <a:solidFill>
                  <a:srgbClr val="00B0F0"/>
                </a:solidFill>
              </a:rPr>
              <a:t>Main </a:t>
            </a:r>
            <a:r>
              <a:rPr lang="en-US" dirty="0" err="1">
                <a:solidFill>
                  <a:srgbClr val="00B0F0"/>
                </a:solidFill>
              </a:rPr>
              <a:t>Activity.kt</a:t>
            </a:r>
            <a:endParaRPr lang="en-US" dirty="0">
              <a:solidFill>
                <a:srgbClr val="00B0F0"/>
              </a:solidFill>
            </a:endParaRPr>
          </a:p>
        </p:txBody>
      </p:sp>
      <p:sp>
        <p:nvSpPr>
          <p:cNvPr id="3" name="Content Placeholder 2"/>
          <p:cNvSpPr>
            <a:spLocks noGrp="1"/>
          </p:cNvSpPr>
          <p:nvPr>
            <p:ph sz="quarter" idx="13"/>
          </p:nvPr>
        </p:nvSpPr>
        <p:spPr>
          <a:xfrm>
            <a:off x="138224" y="1428750"/>
            <a:ext cx="8853376" cy="3657600"/>
          </a:xfrm>
          <a:prstGeom prst="rect">
            <a:avLst/>
          </a:prstGeom>
        </p:spPr>
        <p:txBody>
          <a:bodyPr>
            <a:normAutofit fontScale="85000" lnSpcReduction="10000"/>
          </a:bodyPr>
          <a:lstStyle/>
          <a:p>
            <a:pPr marL="137160" indent="0">
              <a:buNone/>
            </a:pPr>
            <a:r>
              <a:rPr lang="en-US" dirty="0"/>
              <a:t>import </a:t>
            </a:r>
            <a:r>
              <a:rPr lang="en-US" dirty="0" err="1"/>
              <a:t>androidx.appcompat.app.AppCompatActivity</a:t>
            </a:r>
            <a:br>
              <a:rPr lang="en-US" dirty="0"/>
            </a:br>
            <a:r>
              <a:rPr lang="en-US" dirty="0"/>
              <a:t>import </a:t>
            </a:r>
            <a:r>
              <a:rPr lang="en-US" dirty="0" err="1"/>
              <a:t>android.os.Bundle</a:t>
            </a:r>
            <a:br>
              <a:rPr lang="en-US" dirty="0"/>
            </a:br>
            <a:r>
              <a:rPr lang="en-US" dirty="0"/>
              <a:t>import </a:t>
            </a:r>
            <a:r>
              <a:rPr lang="en-US" dirty="0" err="1"/>
              <a:t>android.view.View</a:t>
            </a:r>
            <a:r>
              <a:rPr lang="en-US" dirty="0"/>
              <a:t>;</a:t>
            </a:r>
            <a:br>
              <a:rPr lang="en-US" dirty="0"/>
            </a:br>
            <a:r>
              <a:rPr lang="en-US" sz="2100" i="1" dirty="0"/>
              <a:t>// To get the ids directly from XML without using </a:t>
            </a:r>
            <a:r>
              <a:rPr lang="en-US" sz="2100" i="1" dirty="0" err="1"/>
              <a:t>findViewById</a:t>
            </a:r>
            <a:r>
              <a:rPr lang="en-US" sz="2100" i="1" dirty="0"/>
              <a:t>() need to do below import</a:t>
            </a:r>
            <a:br>
              <a:rPr lang="en-US" sz="2100" i="1" dirty="0"/>
            </a:br>
            <a:r>
              <a:rPr lang="en-US" dirty="0" err="1"/>
              <a:t>import</a:t>
            </a:r>
            <a:r>
              <a:rPr lang="en-US" dirty="0"/>
              <a:t> kotlinx.android.synthetic.main.activity_main.*</a:t>
            </a:r>
            <a:br>
              <a:rPr lang="en-US" dirty="0"/>
            </a:br>
            <a:br>
              <a:rPr lang="en-US" dirty="0"/>
            </a:br>
            <a:r>
              <a:rPr lang="en-US" dirty="0"/>
              <a:t>class </a:t>
            </a:r>
            <a:r>
              <a:rPr lang="en-US" dirty="0" err="1"/>
              <a:t>MainActivity</a:t>
            </a:r>
            <a:r>
              <a:rPr lang="en-US" dirty="0"/>
              <a:t> : </a:t>
            </a:r>
            <a:r>
              <a:rPr lang="en-US" dirty="0" err="1"/>
              <a:t>AppCompatActivity</a:t>
            </a:r>
            <a:r>
              <a:rPr lang="en-US" dirty="0"/>
              <a:t>() {</a:t>
            </a:r>
            <a:br>
              <a:rPr lang="en-US" dirty="0"/>
            </a:br>
            <a:br>
              <a:rPr lang="en-US" dirty="0"/>
            </a:br>
            <a:r>
              <a:rPr lang="en-US" dirty="0"/>
              <a:t>    override fun </a:t>
            </a:r>
            <a:r>
              <a:rPr lang="en-US" dirty="0" err="1"/>
              <a:t>onCreate</a:t>
            </a:r>
            <a:r>
              <a:rPr lang="en-US" dirty="0"/>
              <a:t>(</a:t>
            </a:r>
            <a:r>
              <a:rPr lang="en-US" dirty="0" err="1"/>
              <a:t>savedInstanceState</a:t>
            </a:r>
            <a:r>
              <a:rPr lang="en-US" dirty="0"/>
              <a:t>: Bundle?) {</a:t>
            </a:r>
            <a:br>
              <a:rPr lang="en-US" dirty="0"/>
            </a:br>
            <a:r>
              <a:rPr lang="en-US" dirty="0"/>
              <a:t>        </a:t>
            </a:r>
            <a:r>
              <a:rPr lang="en-US" dirty="0" err="1"/>
              <a:t>super.onCreate</a:t>
            </a:r>
            <a:r>
              <a:rPr lang="en-US" dirty="0"/>
              <a:t>(</a:t>
            </a:r>
            <a:r>
              <a:rPr lang="en-US" dirty="0" err="1"/>
              <a:t>savedInstanceState</a:t>
            </a:r>
            <a:r>
              <a:rPr lang="en-US" dirty="0"/>
              <a:t>)</a:t>
            </a:r>
            <a:br>
              <a:rPr lang="en-US" dirty="0"/>
            </a:br>
            <a:r>
              <a:rPr lang="en-US" dirty="0"/>
              <a:t>        </a:t>
            </a:r>
            <a:r>
              <a:rPr lang="en-US" dirty="0" err="1"/>
              <a:t>setContentView</a:t>
            </a:r>
            <a:r>
              <a:rPr lang="en-US" dirty="0"/>
              <a:t>(</a:t>
            </a:r>
            <a:r>
              <a:rPr lang="en-US" dirty="0" err="1"/>
              <a:t>R.layout.</a:t>
            </a:r>
            <a:r>
              <a:rPr lang="en-US" i="1" dirty="0" err="1"/>
              <a:t>activity_main</a:t>
            </a:r>
            <a:r>
              <a:rPr lang="en-US" dirty="0"/>
              <a:t>)</a:t>
            </a:r>
            <a:br>
              <a:rPr lang="en-US" dirty="0"/>
            </a:br>
            <a:r>
              <a:rPr lang="en-US" dirty="0"/>
              <a:t>    }</a:t>
            </a:r>
            <a:br>
              <a:rPr lang="en-US" dirty="0"/>
            </a:br>
            <a:endParaRPr lang="en-US" sz="1600" dirty="0">
              <a:solidFill>
                <a:schemeClr val="tx2"/>
              </a:solidFill>
            </a:endParaRPr>
          </a:p>
        </p:txBody>
      </p:sp>
    </p:spTree>
    <p:extLst>
      <p:ext uri="{BB962C8B-B14F-4D97-AF65-F5344CB8AC3E}">
        <p14:creationId xmlns:p14="http://schemas.microsoft.com/office/powerpoint/2010/main" val="998564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 y="1123950"/>
            <a:ext cx="9103179" cy="4019550"/>
          </a:xfrm>
        </p:spPr>
        <p:txBody>
          <a:bodyPr>
            <a:noAutofit/>
          </a:bodyPr>
          <a:lstStyle/>
          <a:p>
            <a:pPr marL="137160" indent="0">
              <a:buNone/>
            </a:pPr>
            <a:r>
              <a:rPr lang="en-US" sz="1900" dirty="0"/>
              <a:t> // click event implementation from xml  </a:t>
            </a:r>
            <a:r>
              <a:rPr lang="en-US" sz="1900" dirty="0" err="1"/>
              <a:t>android:onClick</a:t>
            </a:r>
            <a:r>
              <a:rPr lang="en-US" sz="1900" dirty="0"/>
              <a:t>="click"</a:t>
            </a:r>
            <a:br>
              <a:rPr lang="en-US" sz="1900" dirty="0"/>
            </a:br>
            <a:r>
              <a:rPr lang="en-US" sz="1900" dirty="0"/>
              <a:t>    fun click(</a:t>
            </a:r>
            <a:r>
              <a:rPr lang="en-US" sz="1900" dirty="0" err="1"/>
              <a:t>view:View</a:t>
            </a:r>
            <a:r>
              <a:rPr lang="en-US" sz="1900" dirty="0"/>
              <a:t>) {</a:t>
            </a:r>
            <a:br>
              <a:rPr lang="en-US" sz="1900" dirty="0"/>
            </a:br>
            <a:r>
              <a:rPr lang="en-US" sz="1900" dirty="0"/>
              <a:t>        </a:t>
            </a:r>
            <a:r>
              <a:rPr lang="en-US" sz="1900" dirty="0" err="1"/>
              <a:t>val</a:t>
            </a:r>
            <a:r>
              <a:rPr lang="en-US" sz="1900" dirty="0"/>
              <a:t> num1 = et1.text.toString() </a:t>
            </a:r>
            <a:r>
              <a:rPr lang="en-US" sz="1900" b="1" dirty="0"/>
              <a:t>// to retrieve a text like getter – 1</a:t>
            </a:r>
            <a:r>
              <a:rPr lang="en-US" sz="1900" b="1" baseline="30000" dirty="0"/>
              <a:t>st</a:t>
            </a:r>
            <a:r>
              <a:rPr lang="en-US" sz="1900" b="1" dirty="0"/>
              <a:t> Input</a:t>
            </a:r>
            <a:br>
              <a:rPr lang="en-US" sz="1900" dirty="0"/>
            </a:br>
            <a:r>
              <a:rPr lang="en-US" sz="1900" dirty="0"/>
              <a:t>        </a:t>
            </a:r>
            <a:r>
              <a:rPr lang="en-US" sz="1900" dirty="0" err="1"/>
              <a:t>val</a:t>
            </a:r>
            <a:r>
              <a:rPr lang="en-US" sz="1900" dirty="0"/>
              <a:t> num2 = et1.text.toString() // 2</a:t>
            </a:r>
            <a:r>
              <a:rPr lang="en-US" sz="1900" baseline="30000" dirty="0"/>
              <a:t>nd</a:t>
            </a:r>
            <a:r>
              <a:rPr lang="en-US" sz="1900" dirty="0"/>
              <a:t> Input</a:t>
            </a:r>
            <a:br>
              <a:rPr lang="en-US" sz="1900" dirty="0"/>
            </a:br>
            <a:r>
              <a:rPr lang="en-US" sz="1900" dirty="0"/>
              <a:t>        when (</a:t>
            </a:r>
            <a:r>
              <a:rPr lang="en-US" sz="1900" dirty="0" err="1"/>
              <a:t>view.getId</a:t>
            </a:r>
            <a:r>
              <a:rPr lang="en-US" sz="1900" dirty="0"/>
              <a:t>()) { // Read the clicked component</a:t>
            </a:r>
            <a:br>
              <a:rPr lang="en-US" sz="1900" dirty="0"/>
            </a:br>
            <a:r>
              <a:rPr lang="en-US" sz="1900" dirty="0"/>
              <a:t>            </a:t>
            </a:r>
            <a:r>
              <a:rPr lang="en-US" sz="1900" dirty="0" err="1"/>
              <a:t>R.id.add</a:t>
            </a:r>
            <a:r>
              <a:rPr lang="en-US" sz="1900" dirty="0"/>
              <a:t> -&gt; {</a:t>
            </a:r>
            <a:br>
              <a:rPr lang="en-US" sz="1900" dirty="0"/>
            </a:br>
            <a:r>
              <a:rPr lang="en-US" sz="1900" dirty="0"/>
              <a:t>                </a:t>
            </a:r>
            <a:r>
              <a:rPr lang="en-US" sz="1900" dirty="0" err="1"/>
              <a:t>val</a:t>
            </a:r>
            <a:r>
              <a:rPr lang="en-US" sz="1900" dirty="0"/>
              <a:t> addition = </a:t>
            </a:r>
            <a:r>
              <a:rPr lang="en-US" sz="1900" dirty="0" err="1"/>
              <a:t>Integer.parseInt</a:t>
            </a:r>
            <a:r>
              <a:rPr lang="en-US" sz="1900" dirty="0"/>
              <a:t>(num1) + </a:t>
            </a:r>
            <a:r>
              <a:rPr lang="en-US" sz="1900" dirty="0" err="1"/>
              <a:t>Integer.parseInt</a:t>
            </a:r>
            <a:r>
              <a:rPr lang="en-US" sz="1900" dirty="0"/>
              <a:t>(num2)</a:t>
            </a:r>
            <a:br>
              <a:rPr lang="en-US" sz="1900" dirty="0"/>
            </a:br>
            <a:r>
              <a:rPr lang="en-US" sz="1900" dirty="0"/>
              <a:t>                tv4.text = </a:t>
            </a:r>
            <a:r>
              <a:rPr lang="en-US" sz="1900" dirty="0" err="1"/>
              <a:t>addition.toString</a:t>
            </a:r>
            <a:r>
              <a:rPr lang="en-US" sz="1900" dirty="0"/>
              <a:t>() </a:t>
            </a:r>
            <a:r>
              <a:rPr lang="en-US" sz="1900" b="1" dirty="0"/>
              <a:t>// Setting value to the text view like setter</a:t>
            </a:r>
            <a:br>
              <a:rPr lang="en-US" sz="1900" dirty="0"/>
            </a:br>
            <a:r>
              <a:rPr lang="en-US" sz="1900" dirty="0"/>
              <a:t>            }</a:t>
            </a:r>
            <a:br>
              <a:rPr lang="en-US" sz="1900" dirty="0"/>
            </a:br>
            <a:r>
              <a:rPr lang="en-US" sz="1900" dirty="0"/>
              <a:t>            </a:t>
            </a:r>
            <a:r>
              <a:rPr lang="en-US" sz="1900" dirty="0" err="1"/>
              <a:t>R.id.sub</a:t>
            </a:r>
            <a:r>
              <a:rPr lang="en-US" sz="1900" dirty="0"/>
              <a:t> -&gt; {</a:t>
            </a:r>
            <a:br>
              <a:rPr lang="en-US" sz="1900" dirty="0"/>
            </a:br>
            <a:r>
              <a:rPr lang="en-US" sz="1900" dirty="0"/>
              <a:t>                </a:t>
            </a:r>
            <a:r>
              <a:rPr lang="en-US" sz="1900" dirty="0" err="1"/>
              <a:t>val</a:t>
            </a:r>
            <a:r>
              <a:rPr lang="en-US" sz="1900" dirty="0"/>
              <a:t> minus = </a:t>
            </a:r>
            <a:r>
              <a:rPr lang="en-US" sz="1900" dirty="0" err="1"/>
              <a:t>Integer.parseInt</a:t>
            </a:r>
            <a:r>
              <a:rPr lang="en-US" sz="1900" dirty="0"/>
              <a:t>(num1) - </a:t>
            </a:r>
            <a:r>
              <a:rPr lang="en-US" sz="1900" dirty="0" err="1"/>
              <a:t>Integer.parseInt</a:t>
            </a:r>
            <a:r>
              <a:rPr lang="en-US" sz="1900" dirty="0"/>
              <a:t>(num2)</a:t>
            </a:r>
            <a:br>
              <a:rPr lang="en-US" sz="1900" dirty="0"/>
            </a:br>
            <a:r>
              <a:rPr lang="en-US" sz="1900" dirty="0"/>
              <a:t>                tv4.text = </a:t>
            </a:r>
            <a:r>
              <a:rPr lang="en-US" sz="1900" dirty="0" err="1"/>
              <a:t>minus.toString</a:t>
            </a:r>
            <a:r>
              <a:rPr lang="en-US" sz="1900" dirty="0"/>
              <a:t>()</a:t>
            </a:r>
            <a:br>
              <a:rPr lang="en-US" sz="1900" dirty="0"/>
            </a:br>
            <a:r>
              <a:rPr lang="en-US" sz="1900" dirty="0"/>
              <a:t>            }</a:t>
            </a:r>
            <a:br>
              <a:rPr lang="en-US" sz="1900" dirty="0"/>
            </a:br>
            <a:endParaRPr lang="en-US" sz="1900" dirty="0"/>
          </a:p>
        </p:txBody>
      </p:sp>
      <p:sp>
        <p:nvSpPr>
          <p:cNvPr id="5" name="Title 1">
            <a:extLst>
              <a:ext uri="{FF2B5EF4-FFF2-40B4-BE49-F238E27FC236}">
                <a16:creationId xmlns:a16="http://schemas.microsoft.com/office/drawing/2014/main" id="{1BEDDD10-EE10-4E46-81C5-ADE27C458E18}"/>
              </a:ext>
            </a:extLst>
          </p:cNvPr>
          <p:cNvSpPr>
            <a:spLocks noGrp="1"/>
          </p:cNvSpPr>
          <p:nvPr>
            <p:ph type="title"/>
          </p:nvPr>
        </p:nvSpPr>
        <p:spPr>
          <a:xfrm>
            <a:off x="381000" y="209550"/>
            <a:ext cx="8229600" cy="610737"/>
          </a:xfrm>
        </p:spPr>
        <p:txBody>
          <a:bodyPr>
            <a:normAutofit/>
          </a:bodyPr>
          <a:lstStyle/>
          <a:p>
            <a:r>
              <a:rPr lang="en-US" dirty="0">
                <a:solidFill>
                  <a:srgbClr val="00B0F0"/>
                </a:solidFill>
              </a:rPr>
              <a:t>Main </a:t>
            </a:r>
            <a:r>
              <a:rPr lang="en-US" dirty="0" err="1">
                <a:solidFill>
                  <a:srgbClr val="00B0F0"/>
                </a:solidFill>
              </a:rPr>
              <a:t>Activity.kt</a:t>
            </a:r>
            <a:endParaRPr lang="en-US" dirty="0">
              <a:solidFill>
                <a:srgbClr val="00B0F0"/>
              </a:solidFill>
            </a:endParaRPr>
          </a:p>
        </p:txBody>
      </p:sp>
    </p:spTree>
    <p:extLst>
      <p:ext uri="{BB962C8B-B14F-4D97-AF65-F5344CB8AC3E}">
        <p14:creationId xmlns:p14="http://schemas.microsoft.com/office/powerpoint/2010/main" val="2621471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76200" y="1123950"/>
            <a:ext cx="9067800" cy="4019550"/>
          </a:xfrm>
        </p:spPr>
        <p:txBody>
          <a:bodyPr>
            <a:normAutofit fontScale="85000" lnSpcReduction="20000"/>
          </a:bodyPr>
          <a:lstStyle/>
          <a:p>
            <a:pPr marL="137160" indent="0">
              <a:buNone/>
            </a:pPr>
            <a:r>
              <a:rPr lang="en-US" sz="2200" dirty="0" err="1"/>
              <a:t>R.id.mul</a:t>
            </a:r>
            <a:r>
              <a:rPr lang="en-US" sz="2200" dirty="0"/>
              <a:t> -&gt; {</a:t>
            </a:r>
            <a:br>
              <a:rPr lang="en-US" sz="2200" dirty="0"/>
            </a:br>
            <a:r>
              <a:rPr lang="en-US" sz="2200" dirty="0"/>
              <a:t>                </a:t>
            </a:r>
            <a:r>
              <a:rPr lang="en-US" sz="2200" dirty="0" err="1"/>
              <a:t>val</a:t>
            </a:r>
            <a:r>
              <a:rPr lang="en-US" sz="2200" dirty="0"/>
              <a:t> </a:t>
            </a:r>
            <a:r>
              <a:rPr lang="en-US" sz="2200" dirty="0" err="1"/>
              <a:t>mult</a:t>
            </a:r>
            <a:r>
              <a:rPr lang="en-US" sz="2200" dirty="0"/>
              <a:t> = </a:t>
            </a:r>
            <a:r>
              <a:rPr lang="en-US" sz="2200" dirty="0" err="1"/>
              <a:t>Integer.parseInt</a:t>
            </a:r>
            <a:r>
              <a:rPr lang="en-US" sz="2200" dirty="0"/>
              <a:t>(num1) * </a:t>
            </a:r>
            <a:r>
              <a:rPr lang="en-US" sz="2200" dirty="0" err="1"/>
              <a:t>Integer.parseInt</a:t>
            </a:r>
            <a:r>
              <a:rPr lang="en-US" sz="2200" dirty="0"/>
              <a:t>(num2)</a:t>
            </a:r>
            <a:br>
              <a:rPr lang="en-US" sz="2200" dirty="0"/>
            </a:br>
            <a:r>
              <a:rPr lang="en-US" sz="2200" dirty="0"/>
              <a:t>                tv4. text = </a:t>
            </a:r>
            <a:r>
              <a:rPr lang="en-US" sz="2200" dirty="0" err="1"/>
              <a:t>mult.toString</a:t>
            </a:r>
            <a:r>
              <a:rPr lang="en-US" sz="2200" dirty="0"/>
              <a:t>()</a:t>
            </a:r>
            <a:br>
              <a:rPr lang="en-US" sz="2200" dirty="0"/>
            </a:br>
            <a:r>
              <a:rPr lang="en-US" sz="2200" dirty="0"/>
              <a:t>            }</a:t>
            </a:r>
          </a:p>
          <a:p>
            <a:pPr marL="89154" indent="0">
              <a:buNone/>
            </a:pPr>
            <a:r>
              <a:rPr lang="en-US" sz="2200" dirty="0" err="1"/>
              <a:t>R.id.</a:t>
            </a:r>
            <a:r>
              <a:rPr lang="en-US" sz="2200" i="1" dirty="0" err="1"/>
              <a:t>div</a:t>
            </a:r>
            <a:r>
              <a:rPr lang="en-US" sz="2200" i="1" dirty="0"/>
              <a:t> </a:t>
            </a:r>
            <a:r>
              <a:rPr lang="en-US" sz="2200" dirty="0"/>
              <a:t>-&gt; try{</a:t>
            </a:r>
            <a:br>
              <a:rPr lang="en-US" sz="2200" dirty="0"/>
            </a:br>
            <a:r>
              <a:rPr lang="en-US" sz="2200" dirty="0"/>
              <a:t> </a:t>
            </a:r>
            <a:r>
              <a:rPr lang="en-US" sz="2200" dirty="0" err="1"/>
              <a:t>val</a:t>
            </a:r>
            <a:r>
              <a:rPr lang="en-US" sz="2200" dirty="0"/>
              <a:t> </a:t>
            </a:r>
            <a:r>
              <a:rPr lang="en-US" sz="2200" dirty="0" err="1"/>
              <a:t>dvd</a:t>
            </a:r>
            <a:r>
              <a:rPr lang="en-US" sz="2200" dirty="0"/>
              <a:t> = </a:t>
            </a:r>
            <a:r>
              <a:rPr lang="en-US" sz="2200" dirty="0" err="1"/>
              <a:t>Integer.parseInt</a:t>
            </a:r>
            <a:r>
              <a:rPr lang="en-US" sz="2200" dirty="0"/>
              <a:t>(num1) /            </a:t>
            </a:r>
          </a:p>
          <a:p>
            <a:pPr marL="89154" indent="0">
              <a:buNone/>
            </a:pPr>
            <a:r>
              <a:rPr lang="en-US" sz="2200" dirty="0"/>
              <a:t>                 </a:t>
            </a:r>
            <a:r>
              <a:rPr lang="en-US" sz="2200" dirty="0" err="1"/>
              <a:t>Integer.parseInt</a:t>
            </a:r>
            <a:r>
              <a:rPr lang="en-US" sz="2200" dirty="0"/>
              <a:t>(num2)</a:t>
            </a:r>
            <a:br>
              <a:rPr lang="en-US" sz="2200" dirty="0"/>
            </a:br>
            <a:r>
              <a:rPr lang="en-US" sz="2200" dirty="0"/>
              <a:t>    tv4.</a:t>
            </a:r>
            <a:r>
              <a:rPr lang="en-US" sz="2200" i="1" dirty="0"/>
              <a:t>text </a:t>
            </a:r>
            <a:r>
              <a:rPr lang="en-US" sz="2200" dirty="0"/>
              <a:t>= </a:t>
            </a:r>
            <a:r>
              <a:rPr lang="en-US" sz="2200" dirty="0" err="1"/>
              <a:t>dvd.toString</a:t>
            </a:r>
            <a:r>
              <a:rPr lang="en-US" sz="2200" dirty="0"/>
              <a:t>()</a:t>
            </a:r>
            <a:br>
              <a:rPr lang="en-US" sz="2200" dirty="0"/>
            </a:br>
            <a:r>
              <a:rPr lang="en-US" sz="2200" dirty="0"/>
              <a:t>            }</a:t>
            </a:r>
            <a:br>
              <a:rPr lang="en-US" sz="2200" dirty="0"/>
            </a:br>
            <a:r>
              <a:rPr lang="en-US" sz="2200" dirty="0"/>
              <a:t>   catch (</a:t>
            </a:r>
            <a:r>
              <a:rPr lang="en-US" sz="2200" dirty="0" err="1"/>
              <a:t>e:Exception</a:t>
            </a:r>
            <a:r>
              <a:rPr lang="en-US" sz="2200" dirty="0"/>
              <a:t>) {</a:t>
            </a:r>
            <a:br>
              <a:rPr lang="en-US" sz="2200" dirty="0"/>
            </a:br>
            <a:r>
              <a:rPr lang="en-US" sz="2200" dirty="0"/>
              <a:t>      tv4.</a:t>
            </a:r>
            <a:r>
              <a:rPr lang="en-US" sz="2200" i="1" dirty="0"/>
              <a:t>text </a:t>
            </a:r>
            <a:r>
              <a:rPr lang="en-US" sz="2200" dirty="0"/>
              <a:t>= "Division be Zero"</a:t>
            </a:r>
            <a:br>
              <a:rPr lang="en-US" sz="2200" dirty="0"/>
            </a:br>
            <a:r>
              <a:rPr lang="en-US" sz="2200" dirty="0"/>
              <a:t>            }</a:t>
            </a:r>
            <a:br>
              <a:rPr lang="en-US" sz="2200" dirty="0"/>
            </a:br>
            <a:r>
              <a:rPr lang="en-US" sz="2200" dirty="0"/>
              <a:t>        }</a:t>
            </a:r>
            <a:br>
              <a:rPr lang="en-US" sz="2200" dirty="0"/>
            </a:br>
            <a:r>
              <a:rPr lang="en-US" sz="2200" dirty="0"/>
              <a:t>    }</a:t>
            </a:r>
            <a:br>
              <a:rPr lang="en-US" sz="2200" dirty="0"/>
            </a:br>
            <a:r>
              <a:rPr lang="en-US" sz="2200" dirty="0"/>
              <a:t>}</a:t>
            </a:r>
            <a:endParaRPr lang="en-US" sz="1400" dirty="0"/>
          </a:p>
        </p:txBody>
      </p:sp>
      <p:sp>
        <p:nvSpPr>
          <p:cNvPr id="2" name="TextBox 1">
            <a:extLst>
              <a:ext uri="{FF2B5EF4-FFF2-40B4-BE49-F238E27FC236}">
                <a16:creationId xmlns:a16="http://schemas.microsoft.com/office/drawing/2014/main" id="{0F2EC317-231D-4291-94B4-E3687D7B1DDD}"/>
              </a:ext>
            </a:extLst>
          </p:cNvPr>
          <p:cNvSpPr txBox="1"/>
          <p:nvPr/>
        </p:nvSpPr>
        <p:spPr>
          <a:xfrm>
            <a:off x="5638800" y="1276350"/>
            <a:ext cx="3276600" cy="369332"/>
          </a:xfrm>
          <a:prstGeom prst="rect">
            <a:avLst/>
          </a:prstGeom>
          <a:noFill/>
        </p:spPr>
        <p:txBody>
          <a:bodyPr wrap="square" rtlCol="0">
            <a:spAutoFit/>
          </a:bodyPr>
          <a:lstStyle/>
          <a:p>
            <a:r>
              <a:rPr lang="en-US" dirty="0"/>
              <a:t> </a:t>
            </a:r>
          </a:p>
        </p:txBody>
      </p:sp>
      <p:sp>
        <p:nvSpPr>
          <p:cNvPr id="5" name="Title 1">
            <a:extLst>
              <a:ext uri="{FF2B5EF4-FFF2-40B4-BE49-F238E27FC236}">
                <a16:creationId xmlns:a16="http://schemas.microsoft.com/office/drawing/2014/main" id="{1BEDDD10-EE10-4E46-81C5-ADE27C458E18}"/>
              </a:ext>
            </a:extLst>
          </p:cNvPr>
          <p:cNvSpPr>
            <a:spLocks noGrp="1"/>
          </p:cNvSpPr>
          <p:nvPr>
            <p:ph type="title"/>
          </p:nvPr>
        </p:nvSpPr>
        <p:spPr>
          <a:xfrm>
            <a:off x="381000" y="209550"/>
            <a:ext cx="8229600" cy="610737"/>
          </a:xfrm>
        </p:spPr>
        <p:txBody>
          <a:bodyPr>
            <a:normAutofit/>
          </a:bodyPr>
          <a:lstStyle/>
          <a:p>
            <a:r>
              <a:rPr lang="en-US" dirty="0">
                <a:solidFill>
                  <a:srgbClr val="00B0F0"/>
                </a:solidFill>
              </a:rPr>
              <a:t>Main </a:t>
            </a:r>
            <a:r>
              <a:rPr lang="en-US" dirty="0" err="1">
                <a:solidFill>
                  <a:srgbClr val="00B0F0"/>
                </a:solidFill>
              </a:rPr>
              <a:t>Activity.kt</a:t>
            </a:r>
            <a:endParaRPr lang="en-US" dirty="0">
              <a:solidFill>
                <a:srgbClr val="00B0F0"/>
              </a:solidFill>
            </a:endParaRPr>
          </a:p>
        </p:txBody>
      </p:sp>
    </p:spTree>
    <p:extLst>
      <p:ext uri="{BB962C8B-B14F-4D97-AF65-F5344CB8AC3E}">
        <p14:creationId xmlns:p14="http://schemas.microsoft.com/office/powerpoint/2010/main" val="3168460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00B0F0"/>
                </a:solidFill>
              </a:rPr>
              <a:t>Resources</a:t>
            </a:r>
            <a:endParaRPr dirty="0">
              <a:solidFill>
                <a:srgbClr val="00B0F0"/>
              </a:solidFill>
            </a:endParaRPr>
          </a:p>
        </p:txBody>
      </p:sp>
      <p:sp>
        <p:nvSpPr>
          <p:cNvPr id="635" name="Shape 635"/>
          <p:cNvSpPr txBox="1">
            <a:spLocks noGrp="1"/>
          </p:cNvSpPr>
          <p:nvPr>
            <p:ph type="body" idx="1"/>
          </p:nvPr>
        </p:nvSpPr>
        <p:spPr>
          <a:xfrm>
            <a:off x="311700" y="1657349"/>
            <a:ext cx="8520600" cy="2987725"/>
          </a:xfrm>
          <a:prstGeom prst="rect">
            <a:avLst/>
          </a:prstGeom>
        </p:spPr>
        <p:txBody>
          <a:bodyPr spcFirstLastPara="1" wrap="square" lIns="91425" tIns="91425" rIns="91425" bIns="91425" anchor="t" anchorCtr="0">
            <a:noAutofit/>
          </a:bodyPr>
          <a:lstStyle/>
          <a:p>
            <a:pPr marL="419100" lvl="0" indent="-342900" rtl="0">
              <a:spcBef>
                <a:spcPts val="1000"/>
              </a:spcBef>
              <a:spcAft>
                <a:spcPts val="0"/>
              </a:spcAft>
              <a:buSzPts val="2400"/>
              <a:buFont typeface="Arial" panose="020B0604020202020204" pitchFamily="34" charset="0"/>
              <a:buChar char="•"/>
            </a:pPr>
            <a:r>
              <a:rPr lang="en" dirty="0"/>
              <a:t>Separate static data from code in your layouts.</a:t>
            </a:r>
            <a:endParaRPr dirty="0"/>
          </a:p>
          <a:p>
            <a:pPr marL="419100" lvl="0" indent="-342900" rtl="0">
              <a:spcBef>
                <a:spcPts val="1000"/>
              </a:spcBef>
              <a:spcAft>
                <a:spcPts val="0"/>
              </a:spcAft>
              <a:buSzPts val="2400"/>
              <a:buFont typeface="Arial" panose="020B0604020202020204" pitchFamily="34" charset="0"/>
              <a:buChar char="•"/>
            </a:pPr>
            <a:r>
              <a:rPr lang="en" dirty="0"/>
              <a:t>Strings, dimensions, images, menu</a:t>
            </a:r>
            <a:r>
              <a:rPr lang="en-US" dirty="0"/>
              <a:t>s</a:t>
            </a:r>
            <a:r>
              <a:rPr lang="en" dirty="0"/>
              <a:t>, colors, styles</a:t>
            </a:r>
            <a:endParaRPr dirty="0"/>
          </a:p>
          <a:p>
            <a:pPr marL="419100" lvl="0" indent="-342900" rtl="0">
              <a:spcBef>
                <a:spcPts val="1000"/>
              </a:spcBef>
              <a:spcAft>
                <a:spcPts val="0"/>
              </a:spcAft>
              <a:buSzPts val="2400"/>
              <a:buFont typeface="Arial" panose="020B0604020202020204" pitchFamily="34" charset="0"/>
              <a:buChar char="•"/>
            </a:pPr>
            <a:r>
              <a:rPr lang="en" dirty="0"/>
              <a:t>Useful for localization</a:t>
            </a:r>
            <a:endParaRPr dirty="0">
              <a:solidFill>
                <a:schemeClr val="dk1"/>
              </a:solidFill>
            </a:endParaRPr>
          </a:p>
        </p:txBody>
      </p:sp>
      <p:sp>
        <p:nvSpPr>
          <p:cNvPr id="636" name="Shape 6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Shape 641"/>
          <p:cNvPicPr preferRelativeResize="0"/>
          <p:nvPr/>
        </p:nvPicPr>
        <p:blipFill>
          <a:blip r:embed="rId3">
            <a:alphaModFix/>
          </a:blip>
          <a:stretch>
            <a:fillRect/>
          </a:stretch>
        </p:blipFill>
        <p:spPr>
          <a:xfrm>
            <a:off x="422550" y="1580650"/>
            <a:ext cx="2903000" cy="3483050"/>
          </a:xfrm>
          <a:prstGeom prst="rect">
            <a:avLst/>
          </a:prstGeom>
          <a:noFill/>
          <a:ln>
            <a:noFill/>
          </a:ln>
        </p:spPr>
      </p:pic>
      <p:sp>
        <p:nvSpPr>
          <p:cNvPr id="642" name="Shape 642"/>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2800" dirty="0">
                <a:solidFill>
                  <a:srgbClr val="00B0F0"/>
                </a:solidFill>
              </a:rPr>
              <a:t>Where are the resources in your project?</a:t>
            </a:r>
            <a:endParaRPr sz="2800" dirty="0">
              <a:solidFill>
                <a:srgbClr val="00B0F0"/>
              </a:solidFill>
            </a:endParaRPr>
          </a:p>
        </p:txBody>
      </p:sp>
      <p:sp>
        <p:nvSpPr>
          <p:cNvPr id="643" name="Shape 6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36</a:t>
            </a:fld>
            <a:endParaRPr/>
          </a:p>
        </p:txBody>
      </p:sp>
      <p:cxnSp>
        <p:nvCxnSpPr>
          <p:cNvPr id="644" name="Shape 644"/>
          <p:cNvCxnSpPr/>
          <p:nvPr/>
        </p:nvCxnSpPr>
        <p:spPr>
          <a:xfrm rot="10800000" flipH="1">
            <a:off x="3336680" y="2343150"/>
            <a:ext cx="1101000" cy="6300"/>
          </a:xfrm>
          <a:prstGeom prst="straightConnector1">
            <a:avLst/>
          </a:prstGeom>
          <a:noFill/>
          <a:ln w="28575" cap="flat" cmpd="sng">
            <a:solidFill>
              <a:schemeClr val="dk2"/>
            </a:solidFill>
            <a:prstDash val="solid"/>
            <a:round/>
            <a:headEnd type="triangle" w="med" len="med"/>
            <a:tailEnd type="none" w="med" len="med"/>
          </a:ln>
        </p:spPr>
      </p:cxnSp>
      <p:sp>
        <p:nvSpPr>
          <p:cNvPr id="645" name="Shape 645"/>
          <p:cNvSpPr txBox="1"/>
          <p:nvPr/>
        </p:nvSpPr>
        <p:spPr>
          <a:xfrm>
            <a:off x="4447954" y="1989729"/>
            <a:ext cx="4285800" cy="10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resources and resource files</a:t>
            </a:r>
            <a:endParaRPr sz="2400" dirty="0"/>
          </a:p>
          <a:p>
            <a:pPr marL="0" lvl="0" indent="0" algn="ctr" rtl="0">
              <a:spcBef>
                <a:spcPts val="0"/>
              </a:spcBef>
              <a:spcAft>
                <a:spcPts val="0"/>
              </a:spcAft>
              <a:buNone/>
            </a:pPr>
            <a:r>
              <a:rPr lang="en" sz="2400" dirty="0"/>
              <a:t>stored in </a:t>
            </a:r>
            <a:r>
              <a:rPr lang="en" sz="2400" b="1" dirty="0"/>
              <a:t>res</a:t>
            </a:r>
            <a:r>
              <a:rPr lang="en" sz="2400" dirty="0"/>
              <a:t> folder</a:t>
            </a:r>
            <a:endParaRPr sz="2400" dirty="0"/>
          </a:p>
        </p:txBody>
      </p:sp>
      <p:sp>
        <p:nvSpPr>
          <p:cNvPr id="646" name="Shape 646"/>
          <p:cNvSpPr/>
          <p:nvPr/>
        </p:nvSpPr>
        <p:spPr>
          <a:xfrm>
            <a:off x="484204" y="2244569"/>
            <a:ext cx="2882100" cy="2494847"/>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807"/>
            <a:ext cx="8229600" cy="938297"/>
          </a:xfrm>
        </p:spPr>
        <p:txBody>
          <a:bodyPr>
            <a:normAutofit fontScale="90000"/>
          </a:bodyPr>
          <a:lstStyle/>
          <a:p>
            <a:r>
              <a:rPr lang="en-US" sz="3600" dirty="0">
                <a:latin typeface="+mn-lt"/>
              </a:rPr>
              <a:t>Hands on Example 3</a:t>
            </a:r>
            <a:br>
              <a:rPr lang="en-US" sz="3600" dirty="0">
                <a:latin typeface="+mn-lt"/>
              </a:rPr>
            </a:br>
            <a:r>
              <a:rPr lang="en-US" sz="3600" dirty="0" err="1">
                <a:latin typeface="+mn-lt"/>
              </a:rPr>
              <a:t>TextView</a:t>
            </a:r>
            <a:r>
              <a:rPr lang="en-US" sz="3600" dirty="0">
                <a:latin typeface="+mn-lt"/>
              </a:rPr>
              <a:t>, </a:t>
            </a:r>
            <a:r>
              <a:rPr lang="en-US" sz="3600" dirty="0" err="1">
                <a:latin typeface="+mn-lt"/>
              </a:rPr>
              <a:t>ScrollView</a:t>
            </a:r>
            <a:r>
              <a:rPr lang="en-US" sz="3600" dirty="0">
                <a:latin typeface="+mn-lt"/>
              </a:rPr>
              <a:t> &amp; Resources </a:t>
            </a:r>
            <a:endParaRPr lang="en-US" dirty="0">
              <a:latin typeface="+mn-lt"/>
            </a:endParaRPr>
          </a:p>
        </p:txBody>
      </p:sp>
      <p:sp>
        <p:nvSpPr>
          <p:cNvPr id="3" name="Text Placeholder 2"/>
          <p:cNvSpPr>
            <a:spLocks noGrp="1"/>
          </p:cNvSpPr>
          <p:nvPr>
            <p:ph sz="quarter" idx="13"/>
          </p:nvPr>
        </p:nvSpPr>
        <p:spPr>
          <a:xfrm>
            <a:off x="152400" y="1276350"/>
            <a:ext cx="8991600" cy="3657600"/>
          </a:xfrm>
        </p:spPr>
        <p:txBody>
          <a:bodyPr>
            <a:normAutofit/>
          </a:bodyPr>
          <a:lstStyle/>
          <a:p>
            <a:pPr lvl="0">
              <a:lnSpc>
                <a:spcPct val="120000"/>
              </a:lnSpc>
              <a:buFont typeface="Arial" panose="020B0604020202020204" pitchFamily="34" charset="0"/>
              <a:buChar char="•"/>
            </a:pPr>
            <a:r>
              <a:rPr lang="en-US" dirty="0" err="1"/>
              <a:t>TextView</a:t>
            </a:r>
            <a:r>
              <a:rPr lang="en-US" dirty="0"/>
              <a:t> is a view for displaying single and multi-line text</a:t>
            </a:r>
          </a:p>
          <a:p>
            <a:pPr lvl="0">
              <a:lnSpc>
                <a:spcPct val="120000"/>
              </a:lnSpc>
              <a:buFont typeface="Arial" panose="020B0604020202020204" pitchFamily="34" charset="0"/>
              <a:buChar char="•"/>
            </a:pPr>
            <a:r>
              <a:rPr lang="en-US" dirty="0" err="1"/>
              <a:t>EditText</a:t>
            </a:r>
            <a:r>
              <a:rPr lang="en-US" dirty="0"/>
              <a:t> is a subclass of </a:t>
            </a:r>
            <a:r>
              <a:rPr lang="en-US" dirty="0" err="1"/>
              <a:t>TextView</a:t>
            </a:r>
            <a:r>
              <a:rPr lang="en-US" dirty="0"/>
              <a:t> with editable text </a:t>
            </a:r>
          </a:p>
          <a:p>
            <a:pPr lvl="0">
              <a:lnSpc>
                <a:spcPct val="120000"/>
              </a:lnSpc>
              <a:buFont typeface="Arial" panose="020B0604020202020204" pitchFamily="34" charset="0"/>
              <a:buChar char="•"/>
            </a:pPr>
            <a:r>
              <a:rPr lang="en-US" dirty="0"/>
              <a:t>Controlled with layout attributes</a:t>
            </a:r>
          </a:p>
          <a:p>
            <a:pPr lvl="0">
              <a:lnSpc>
                <a:spcPct val="120000"/>
              </a:lnSpc>
              <a:buFont typeface="Arial" panose="020B0604020202020204" pitchFamily="34" charset="0"/>
              <a:buChar char="•"/>
            </a:pPr>
            <a:r>
              <a:rPr lang="en-US" dirty="0"/>
              <a:t>Set text statically from a string resource in XML, or dynamically from Kotlin code and any source</a:t>
            </a:r>
          </a:p>
          <a:p>
            <a:pPr>
              <a:lnSpc>
                <a:spcPct val="120000"/>
              </a:lnSpc>
              <a:buFont typeface="Arial" panose="020B0604020202020204" pitchFamily="34" charset="0"/>
              <a:buChar char="•"/>
            </a:pPr>
            <a:r>
              <a:rPr lang="en-US" dirty="0"/>
              <a:t>The user may need to scroll.</a:t>
            </a:r>
          </a:p>
          <a:p>
            <a:pPr lvl="1">
              <a:lnSpc>
                <a:spcPct val="120000"/>
              </a:lnSpc>
              <a:buClr>
                <a:schemeClr val="accent1"/>
              </a:buClr>
              <a:buFont typeface="Arial" panose="020B0604020202020204" pitchFamily="34" charset="0"/>
              <a:buChar char="•"/>
            </a:pPr>
            <a:r>
              <a:rPr lang="en-US" sz="2000" dirty="0"/>
              <a:t>News stories, articles, ...</a:t>
            </a:r>
          </a:p>
          <a:p>
            <a:pPr marL="76200" indent="0">
              <a:buNone/>
            </a:pPr>
            <a:endParaRPr lang="en-US" dirty="0"/>
          </a:p>
          <a:p>
            <a:pPr lvl="0">
              <a:buFont typeface="Arial" panose="020B0604020202020204" pitchFamily="34" charset="0"/>
              <a:buChar char="•"/>
            </a:pPr>
            <a:endParaRPr lang="en-US" dirty="0"/>
          </a:p>
          <a:p>
            <a:pPr marL="76200" indent="0">
              <a:buNone/>
            </a:pPr>
            <a:endParaRPr lang="en-US" dirty="0"/>
          </a:p>
        </p:txBody>
      </p:sp>
    </p:spTree>
    <p:extLst>
      <p:ext uri="{BB962C8B-B14F-4D97-AF65-F5344CB8AC3E}">
        <p14:creationId xmlns:p14="http://schemas.microsoft.com/office/powerpoint/2010/main" val="2903310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807"/>
            <a:ext cx="8229600" cy="938297"/>
          </a:xfrm>
        </p:spPr>
        <p:txBody>
          <a:bodyPr>
            <a:normAutofit fontScale="90000"/>
          </a:bodyPr>
          <a:lstStyle/>
          <a:p>
            <a:r>
              <a:rPr lang="en-US" sz="3600" dirty="0">
                <a:latin typeface="+mn-lt"/>
              </a:rPr>
              <a:t>Hands on Example 3</a:t>
            </a:r>
            <a:br>
              <a:rPr lang="en-US" sz="3600" dirty="0">
                <a:latin typeface="+mn-lt"/>
              </a:rPr>
            </a:br>
            <a:r>
              <a:rPr lang="en-US" sz="3600" dirty="0" err="1">
                <a:latin typeface="+mn-lt"/>
              </a:rPr>
              <a:t>TextView</a:t>
            </a:r>
            <a:r>
              <a:rPr lang="en-US" sz="3600" dirty="0">
                <a:latin typeface="+mn-lt"/>
              </a:rPr>
              <a:t>, </a:t>
            </a:r>
            <a:r>
              <a:rPr lang="en-US" sz="3600" dirty="0" err="1">
                <a:latin typeface="+mn-lt"/>
              </a:rPr>
              <a:t>ScrollView</a:t>
            </a:r>
            <a:r>
              <a:rPr lang="en-US" sz="3600" dirty="0">
                <a:latin typeface="+mn-lt"/>
              </a:rPr>
              <a:t> &amp; Resources </a:t>
            </a:r>
            <a:endParaRPr lang="en-US" dirty="0">
              <a:latin typeface="+mn-lt"/>
            </a:endParaRPr>
          </a:p>
        </p:txBody>
      </p:sp>
      <p:sp>
        <p:nvSpPr>
          <p:cNvPr id="6" name="Content Placeholder 5"/>
          <p:cNvSpPr>
            <a:spLocks noGrp="1"/>
          </p:cNvSpPr>
          <p:nvPr>
            <p:ph sz="quarter" idx="14"/>
          </p:nvPr>
        </p:nvSpPr>
        <p:spPr>
          <a:xfrm>
            <a:off x="228600" y="1276350"/>
            <a:ext cx="8686800" cy="3668676"/>
          </a:xfrm>
        </p:spPr>
        <p:txBody>
          <a:bodyPr>
            <a:normAutofit/>
          </a:bodyPr>
          <a:lstStyle/>
          <a:p>
            <a:pPr>
              <a:lnSpc>
                <a:spcPct val="120000"/>
              </a:lnSpc>
              <a:buFont typeface="Arial" panose="020B0604020202020204" pitchFamily="34" charset="0"/>
              <a:buChar char="•"/>
            </a:pPr>
            <a:r>
              <a:rPr lang="en-US" sz="2000" dirty="0"/>
              <a:t>To allow users to scroll a </a:t>
            </a:r>
            <a:r>
              <a:rPr lang="en-US" sz="2000" dirty="0" err="1"/>
              <a:t>TextView</a:t>
            </a:r>
            <a:r>
              <a:rPr lang="en-US" sz="2000" dirty="0"/>
              <a:t>, embed it in a </a:t>
            </a:r>
            <a:r>
              <a:rPr lang="en-US" sz="2000" dirty="0" err="1">
                <a:sym typeface="Consolas"/>
              </a:rPr>
              <a:t>ScrollView</a:t>
            </a:r>
            <a:r>
              <a:rPr lang="en-US" sz="2000" dirty="0"/>
              <a:t>.</a:t>
            </a:r>
          </a:p>
          <a:p>
            <a:pPr>
              <a:lnSpc>
                <a:spcPct val="120000"/>
              </a:lnSpc>
              <a:buFont typeface="Arial" panose="020B0604020202020204" pitchFamily="34" charset="0"/>
              <a:buChar char="•"/>
            </a:pPr>
            <a:r>
              <a:rPr lang="en-US" sz="2000" dirty="0"/>
              <a:t>Other Views can be embedded in a </a:t>
            </a:r>
            <a:r>
              <a:rPr lang="en-US" sz="2000" dirty="0" err="1">
                <a:sym typeface="Consolas"/>
              </a:rPr>
              <a:t>ScrollView</a:t>
            </a:r>
            <a:r>
              <a:rPr lang="en-US" sz="2000" dirty="0"/>
              <a:t>.</a:t>
            </a:r>
          </a:p>
          <a:p>
            <a:pPr lvl="1">
              <a:lnSpc>
                <a:spcPct val="120000"/>
              </a:lnSpc>
              <a:buClr>
                <a:schemeClr val="accent1"/>
              </a:buClr>
              <a:buFont typeface="Arial" panose="020B0604020202020204" pitchFamily="34" charset="0"/>
              <a:buChar char="•"/>
            </a:pPr>
            <a:r>
              <a:rPr lang="en-US" sz="2000" dirty="0" err="1">
                <a:sym typeface="Consolas"/>
              </a:rPr>
              <a:t>LinearLayout</a:t>
            </a:r>
            <a:r>
              <a:rPr lang="en-US" sz="2000" dirty="0">
                <a:sym typeface="Consolas"/>
              </a:rPr>
              <a:t>,</a:t>
            </a:r>
            <a:r>
              <a:rPr lang="en-US" sz="2000" dirty="0"/>
              <a:t> </a:t>
            </a:r>
            <a:r>
              <a:rPr lang="en-US" sz="2000" dirty="0" err="1">
                <a:sym typeface="Consolas"/>
              </a:rPr>
              <a:t>TextView</a:t>
            </a:r>
            <a:r>
              <a:rPr lang="en-US" sz="2000" dirty="0"/>
              <a:t>, </a:t>
            </a:r>
            <a:r>
              <a:rPr lang="en-US" sz="2000" dirty="0">
                <a:sym typeface="Consolas"/>
              </a:rPr>
              <a:t>Button</a:t>
            </a:r>
            <a:r>
              <a:rPr lang="en-US" sz="2000" dirty="0"/>
              <a:t>, ...</a:t>
            </a:r>
          </a:p>
          <a:p>
            <a:pPr lvl="0">
              <a:lnSpc>
                <a:spcPct val="120000"/>
              </a:lnSpc>
              <a:buFont typeface="Arial" panose="020B0604020202020204" pitchFamily="34" charset="0"/>
              <a:buChar char="•"/>
            </a:pPr>
            <a:r>
              <a:rPr lang="en-US" sz="2000" dirty="0" err="1">
                <a:hlinkClick r:id="rId2">
                  <a:extLst>
                    <a:ext uri="{A12FA001-AC4F-418D-AE19-62706E023703}">
                      <ahyp:hlinkClr xmlns:ahyp="http://schemas.microsoft.com/office/drawing/2018/hyperlinkcolor" val="tx"/>
                    </a:ext>
                  </a:extLst>
                </a:hlinkClick>
              </a:rPr>
              <a:t>ScrollView</a:t>
            </a:r>
            <a:r>
              <a:rPr lang="en-US" sz="2000" dirty="0"/>
              <a:t> is a subclass of </a:t>
            </a:r>
            <a:r>
              <a:rPr lang="en-US" sz="2000" dirty="0" err="1">
                <a:hlinkClick r:id="rId3">
                  <a:extLst>
                    <a:ext uri="{A12FA001-AC4F-418D-AE19-62706E023703}">
                      <ahyp:hlinkClr xmlns:ahyp="http://schemas.microsoft.com/office/drawing/2018/hyperlinkcolor" val="tx"/>
                    </a:ext>
                  </a:extLst>
                </a:hlinkClick>
              </a:rPr>
              <a:t>FrameLayout</a:t>
            </a:r>
            <a:endParaRPr lang="en-US" sz="2000" dirty="0"/>
          </a:p>
          <a:p>
            <a:pPr lvl="2">
              <a:lnSpc>
                <a:spcPct val="120000"/>
              </a:lnSpc>
              <a:buClr>
                <a:schemeClr val="accent1"/>
              </a:buClr>
              <a:buFont typeface="Arial" panose="020B0604020202020204" pitchFamily="34" charset="0"/>
              <a:buChar char="•"/>
            </a:pPr>
            <a:r>
              <a:rPr lang="en-US" sz="2000" dirty="0"/>
              <a:t>Can only hold one view</a:t>
            </a:r>
          </a:p>
          <a:p>
            <a:pPr marL="876300" lvl="0" indent="-342900">
              <a:lnSpc>
                <a:spcPct val="120000"/>
              </a:lnSpc>
              <a:spcBef>
                <a:spcPts val="500"/>
              </a:spcBef>
              <a:buFont typeface="Arial" panose="020B0604020202020204" pitchFamily="34" charset="0"/>
              <a:buChar char="•"/>
            </a:pPr>
            <a:r>
              <a:rPr lang="en-US" sz="2000" dirty="0"/>
              <a:t>Do not nest multiple scrolling views</a:t>
            </a:r>
          </a:p>
          <a:p>
            <a:pPr marL="876300" lvl="0" indent="-342900">
              <a:lnSpc>
                <a:spcPct val="120000"/>
              </a:lnSpc>
              <a:spcBef>
                <a:spcPts val="500"/>
              </a:spcBef>
              <a:buFont typeface="Arial" panose="020B0604020202020204" pitchFamily="34" charset="0"/>
              <a:buChar char="•"/>
            </a:pPr>
            <a:r>
              <a:rPr lang="en-US" sz="2000" dirty="0"/>
              <a:t>Use </a:t>
            </a:r>
            <a:r>
              <a:rPr lang="en-US" sz="2000" dirty="0" err="1">
                <a:hlinkClick r:id="rId4">
                  <a:extLst>
                    <a:ext uri="{A12FA001-AC4F-418D-AE19-62706E023703}">
                      <ahyp:hlinkClr xmlns:ahyp="http://schemas.microsoft.com/office/drawing/2018/hyperlinkcolor" val="tx"/>
                    </a:ext>
                  </a:extLst>
                </a:hlinkClick>
              </a:rPr>
              <a:t>HorizontalScrollView</a:t>
            </a:r>
            <a:r>
              <a:rPr lang="en-US" sz="2000" dirty="0"/>
              <a:t> for horizontal scrolling</a:t>
            </a:r>
          </a:p>
          <a:p>
            <a:pPr marL="876300" lvl="0" indent="-342900">
              <a:lnSpc>
                <a:spcPct val="120000"/>
              </a:lnSpc>
              <a:spcBef>
                <a:spcPts val="500"/>
              </a:spcBef>
              <a:buFont typeface="Arial" panose="020B0604020202020204" pitchFamily="34" charset="0"/>
              <a:buChar char="•"/>
            </a:pPr>
            <a:r>
              <a:rPr lang="en-US" sz="2000" dirty="0"/>
              <a:t>Use a  </a:t>
            </a:r>
            <a:r>
              <a:rPr lang="en-US" sz="2000" dirty="0" err="1">
                <a:hlinkClick r:id="rId5">
                  <a:extLst>
                    <a:ext uri="{A12FA001-AC4F-418D-AE19-62706E023703}">
                      <ahyp:hlinkClr xmlns:ahyp="http://schemas.microsoft.com/office/drawing/2018/hyperlinkcolor" val="tx"/>
                    </a:ext>
                  </a:extLst>
                </a:hlinkClick>
              </a:rPr>
              <a:t>RecyclerView</a:t>
            </a:r>
            <a:r>
              <a:rPr lang="en-US" sz="2000" dirty="0"/>
              <a:t> for lists  (Will discuss later)</a:t>
            </a:r>
          </a:p>
          <a:p>
            <a:endParaRPr lang="en-US" dirty="0"/>
          </a:p>
        </p:txBody>
      </p:sp>
    </p:spTree>
    <p:extLst>
      <p:ext uri="{BB962C8B-B14F-4D97-AF65-F5344CB8AC3E}">
        <p14:creationId xmlns:p14="http://schemas.microsoft.com/office/powerpoint/2010/main" val="136195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dirty="0">
                <a:solidFill>
                  <a:srgbClr val="00B0F0"/>
                </a:solidFill>
                <a:latin typeface="+mn-lt"/>
              </a:rPr>
              <a:t>Common TextView attributes</a:t>
            </a:r>
            <a:endParaRPr sz="3200" dirty="0">
              <a:solidFill>
                <a:srgbClr val="00B0F0"/>
              </a:solidFill>
              <a:latin typeface="+mn-lt"/>
            </a:endParaRPr>
          </a:p>
        </p:txBody>
      </p:sp>
      <p:sp>
        <p:nvSpPr>
          <p:cNvPr id="324" name="Shape 324"/>
          <p:cNvSpPr txBox="1">
            <a:spLocks noGrp="1"/>
          </p:cNvSpPr>
          <p:nvPr>
            <p:ph type="body" idx="1"/>
          </p:nvPr>
        </p:nvSpPr>
        <p:spPr>
          <a:xfrm>
            <a:off x="457200" y="1276350"/>
            <a:ext cx="8421000" cy="3581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dirty="0">
                <a:ea typeface="Arial"/>
                <a:cs typeface="Arial"/>
                <a:sym typeface="Arial"/>
              </a:rPr>
              <a:t>android:text—text to display</a:t>
            </a:r>
            <a:endParaRPr dirty="0">
              <a:ea typeface="Arial"/>
              <a:cs typeface="Arial"/>
              <a:sym typeface="Arial"/>
            </a:endParaRPr>
          </a:p>
          <a:p>
            <a:pPr marL="0" lvl="0" indent="0" rtl="0">
              <a:spcBef>
                <a:spcPts val="600"/>
              </a:spcBef>
              <a:spcAft>
                <a:spcPts val="0"/>
              </a:spcAft>
              <a:buNone/>
            </a:pPr>
            <a:r>
              <a:rPr lang="en" dirty="0">
                <a:ea typeface="Arial"/>
                <a:cs typeface="Arial"/>
                <a:sym typeface="Arial"/>
              </a:rPr>
              <a:t>android:textColor—color of text</a:t>
            </a:r>
            <a:endParaRPr dirty="0">
              <a:ea typeface="Arial"/>
              <a:cs typeface="Arial"/>
              <a:sym typeface="Arial"/>
            </a:endParaRPr>
          </a:p>
          <a:p>
            <a:pPr marL="0" lvl="0" indent="0" rtl="0">
              <a:spcBef>
                <a:spcPts val="600"/>
              </a:spcBef>
              <a:spcAft>
                <a:spcPts val="0"/>
              </a:spcAft>
              <a:buNone/>
            </a:pPr>
            <a:r>
              <a:rPr lang="en" dirty="0">
                <a:ea typeface="Arial"/>
                <a:cs typeface="Arial"/>
                <a:sym typeface="Arial"/>
              </a:rPr>
              <a:t>android:textAppearance—predefined style or theme</a:t>
            </a:r>
            <a:endParaRPr dirty="0">
              <a:ea typeface="Arial"/>
              <a:cs typeface="Arial"/>
              <a:sym typeface="Arial"/>
            </a:endParaRPr>
          </a:p>
          <a:p>
            <a:pPr marL="0" lvl="0" indent="0" rtl="0">
              <a:spcBef>
                <a:spcPts val="600"/>
              </a:spcBef>
              <a:spcAft>
                <a:spcPts val="0"/>
              </a:spcAft>
              <a:buNone/>
            </a:pPr>
            <a:r>
              <a:rPr lang="en" dirty="0">
                <a:ea typeface="Arial"/>
                <a:cs typeface="Arial"/>
                <a:sym typeface="Arial"/>
              </a:rPr>
              <a:t>android:textSize—text size in </a:t>
            </a:r>
            <a:r>
              <a:rPr lang="en" dirty="0">
                <a:ea typeface="Consolas"/>
                <a:cs typeface="Consolas"/>
                <a:sym typeface="Consolas"/>
              </a:rPr>
              <a:t>sp(</a:t>
            </a:r>
            <a:r>
              <a:rPr lang="en-US" b="0" i="0" dirty="0">
                <a:solidFill>
                  <a:srgbClr val="222222"/>
                </a:solidFill>
                <a:effectLst/>
              </a:rPr>
              <a:t>scale-independent pixels</a:t>
            </a:r>
            <a:r>
              <a:rPr lang="en" dirty="0">
                <a:ea typeface="Consolas"/>
                <a:cs typeface="Consolas"/>
                <a:sym typeface="Consolas"/>
              </a:rPr>
              <a:t>)</a:t>
            </a:r>
            <a:endParaRPr dirty="0">
              <a:ea typeface="Arial"/>
              <a:cs typeface="Arial"/>
              <a:sym typeface="Arial"/>
            </a:endParaRPr>
          </a:p>
          <a:p>
            <a:pPr marL="0" lvl="0" indent="0" rtl="0">
              <a:spcBef>
                <a:spcPts val="600"/>
              </a:spcBef>
              <a:spcAft>
                <a:spcPts val="0"/>
              </a:spcAft>
              <a:buNone/>
            </a:pPr>
            <a:r>
              <a:rPr lang="en" dirty="0">
                <a:ea typeface="Arial"/>
                <a:cs typeface="Arial"/>
                <a:sym typeface="Arial"/>
              </a:rPr>
              <a:t>android:textStyle—</a:t>
            </a:r>
            <a:r>
              <a:rPr lang="en" dirty="0">
                <a:ea typeface="Consolas"/>
                <a:cs typeface="Consolas"/>
                <a:sym typeface="Consolas"/>
              </a:rPr>
              <a:t>normal</a:t>
            </a:r>
            <a:r>
              <a:rPr lang="en" dirty="0">
                <a:ea typeface="Arial"/>
                <a:cs typeface="Arial"/>
                <a:sym typeface="Arial"/>
              </a:rPr>
              <a:t>, </a:t>
            </a:r>
            <a:r>
              <a:rPr lang="en" dirty="0">
                <a:ea typeface="Consolas"/>
                <a:cs typeface="Consolas"/>
                <a:sym typeface="Consolas"/>
              </a:rPr>
              <a:t>bold</a:t>
            </a:r>
            <a:r>
              <a:rPr lang="en" dirty="0">
                <a:ea typeface="Arial"/>
                <a:cs typeface="Arial"/>
                <a:sym typeface="Arial"/>
              </a:rPr>
              <a:t>, </a:t>
            </a:r>
            <a:r>
              <a:rPr lang="en" dirty="0">
                <a:ea typeface="Consolas"/>
                <a:cs typeface="Consolas"/>
                <a:sym typeface="Consolas"/>
              </a:rPr>
              <a:t>italic</a:t>
            </a:r>
            <a:r>
              <a:rPr lang="en" dirty="0">
                <a:ea typeface="Arial"/>
                <a:cs typeface="Arial"/>
                <a:sym typeface="Arial"/>
              </a:rPr>
              <a:t>, or </a:t>
            </a:r>
            <a:r>
              <a:rPr lang="en" dirty="0">
                <a:ea typeface="Consolas"/>
                <a:cs typeface="Consolas"/>
                <a:sym typeface="Consolas"/>
              </a:rPr>
              <a:t>bold</a:t>
            </a:r>
            <a:r>
              <a:rPr lang="en" dirty="0">
                <a:ea typeface="Arial"/>
                <a:cs typeface="Arial"/>
                <a:sym typeface="Arial"/>
              </a:rPr>
              <a:t>|</a:t>
            </a:r>
            <a:r>
              <a:rPr lang="en" dirty="0">
                <a:ea typeface="Consolas"/>
                <a:cs typeface="Consolas"/>
                <a:sym typeface="Consolas"/>
              </a:rPr>
              <a:t>italic</a:t>
            </a:r>
            <a:endParaRPr dirty="0">
              <a:ea typeface="Arial"/>
              <a:cs typeface="Arial"/>
              <a:sym typeface="Arial"/>
            </a:endParaRPr>
          </a:p>
          <a:p>
            <a:pPr marL="0" lvl="0" indent="0" rtl="0">
              <a:spcBef>
                <a:spcPts val="600"/>
              </a:spcBef>
              <a:spcAft>
                <a:spcPts val="0"/>
              </a:spcAft>
              <a:buNone/>
            </a:pPr>
            <a:r>
              <a:rPr lang="en" dirty="0">
                <a:ea typeface="Arial"/>
                <a:cs typeface="Arial"/>
                <a:sym typeface="Arial"/>
              </a:rPr>
              <a:t>android:typeface—</a:t>
            </a:r>
            <a:r>
              <a:rPr lang="en" dirty="0">
                <a:ea typeface="Consolas"/>
                <a:cs typeface="Consolas"/>
                <a:sym typeface="Consolas"/>
              </a:rPr>
              <a:t>normal</a:t>
            </a:r>
            <a:r>
              <a:rPr lang="en" dirty="0">
                <a:ea typeface="Arial"/>
                <a:cs typeface="Arial"/>
                <a:sym typeface="Arial"/>
              </a:rPr>
              <a:t>, </a:t>
            </a:r>
            <a:r>
              <a:rPr lang="en" dirty="0">
                <a:ea typeface="Consolas"/>
                <a:cs typeface="Consolas"/>
                <a:sym typeface="Consolas"/>
              </a:rPr>
              <a:t>sans</a:t>
            </a:r>
            <a:r>
              <a:rPr lang="en" dirty="0">
                <a:ea typeface="Arial"/>
                <a:cs typeface="Arial"/>
                <a:sym typeface="Arial"/>
              </a:rPr>
              <a:t>, </a:t>
            </a:r>
            <a:r>
              <a:rPr lang="en" dirty="0">
                <a:ea typeface="Consolas"/>
                <a:cs typeface="Consolas"/>
                <a:sym typeface="Consolas"/>
              </a:rPr>
              <a:t>serif</a:t>
            </a:r>
            <a:r>
              <a:rPr lang="en" dirty="0">
                <a:ea typeface="Arial"/>
                <a:cs typeface="Arial"/>
                <a:sym typeface="Arial"/>
              </a:rPr>
              <a:t>, or </a:t>
            </a:r>
            <a:r>
              <a:rPr lang="en" dirty="0">
                <a:ea typeface="Consolas"/>
                <a:cs typeface="Consolas"/>
                <a:sym typeface="Consolas"/>
              </a:rPr>
              <a:t>monospace</a:t>
            </a:r>
            <a:endParaRPr dirty="0">
              <a:ea typeface="Arial"/>
              <a:cs typeface="Arial"/>
              <a:sym typeface="Arial"/>
            </a:endParaRPr>
          </a:p>
          <a:p>
            <a:pPr marL="0" lvl="0" indent="0" rtl="0">
              <a:spcBef>
                <a:spcPts val="600"/>
              </a:spcBef>
              <a:spcAft>
                <a:spcPts val="0"/>
              </a:spcAft>
              <a:buNone/>
            </a:pPr>
            <a:r>
              <a:rPr lang="en" dirty="0">
                <a:ea typeface="Arial"/>
                <a:cs typeface="Arial"/>
                <a:sym typeface="Arial"/>
              </a:rPr>
              <a:t>android:lineSpacingExtra—extra space between lines </a:t>
            </a:r>
            <a:r>
              <a:rPr lang="en" dirty="0">
                <a:solidFill>
                  <a:schemeClr val="dk1"/>
                </a:solidFill>
                <a:ea typeface="Arial"/>
                <a:cs typeface="Arial"/>
                <a:sym typeface="Arial"/>
              </a:rPr>
              <a:t>in </a:t>
            </a:r>
            <a:r>
              <a:rPr lang="en" dirty="0">
                <a:solidFill>
                  <a:schemeClr val="dk1"/>
                </a:solidFill>
                <a:ea typeface="Consolas"/>
                <a:cs typeface="Consolas"/>
                <a:sym typeface="Consolas"/>
              </a:rPr>
              <a:t>sp</a:t>
            </a:r>
            <a:endParaRPr dirty="0">
              <a:solidFill>
                <a:schemeClr val="dk1"/>
              </a:solidFill>
              <a:ea typeface="Arial"/>
              <a:cs typeface="Arial"/>
              <a:sym typeface="Arial"/>
            </a:endParaRPr>
          </a:p>
          <a:p>
            <a:pPr marL="0" lvl="0" indent="0" rtl="0">
              <a:spcBef>
                <a:spcPts val="0"/>
              </a:spcBef>
              <a:spcAft>
                <a:spcPts val="0"/>
              </a:spcAft>
              <a:buClr>
                <a:schemeClr val="dk1"/>
              </a:buClr>
              <a:buSzPts val="1100"/>
              <a:buFont typeface="Arial"/>
              <a:buNone/>
            </a:pPr>
            <a:endParaRPr dirty="0">
              <a:ea typeface="Consolas"/>
              <a:cs typeface="Consolas"/>
              <a:sym typeface="Consolas"/>
            </a:endParaRPr>
          </a:p>
          <a:p>
            <a:pPr marL="0" lvl="0" indent="0" rtl="0">
              <a:spcBef>
                <a:spcPts val="1000"/>
              </a:spcBef>
              <a:spcAft>
                <a:spcPts val="0"/>
              </a:spcAft>
              <a:buNone/>
            </a:pPr>
            <a:endParaRPr dirty="0">
              <a:latin typeface="Consolas"/>
              <a:ea typeface="Consolas"/>
              <a:cs typeface="Consolas"/>
              <a:sym typeface="Consolas"/>
            </a:endParaRPr>
          </a:p>
        </p:txBody>
      </p:sp>
    </p:spTree>
    <p:extLst>
      <p:ext uri="{BB962C8B-B14F-4D97-AF65-F5344CB8AC3E}">
        <p14:creationId xmlns:p14="http://schemas.microsoft.com/office/powerpoint/2010/main" val="329458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A0BB-554B-41D1-8B66-4F1741A6F3FE}"/>
              </a:ext>
            </a:extLst>
          </p:cNvPr>
          <p:cNvSpPr>
            <a:spLocks noGrp="1"/>
          </p:cNvSpPr>
          <p:nvPr>
            <p:ph type="title"/>
          </p:nvPr>
        </p:nvSpPr>
        <p:spPr/>
        <p:txBody>
          <a:bodyPr/>
          <a:lstStyle/>
          <a:p>
            <a:r>
              <a:rPr lang="en-US" dirty="0"/>
              <a:t>Wholeness </a:t>
            </a:r>
          </a:p>
        </p:txBody>
      </p:sp>
      <p:sp>
        <p:nvSpPr>
          <p:cNvPr id="3" name="Content Placeholder 2">
            <a:extLst>
              <a:ext uri="{FF2B5EF4-FFF2-40B4-BE49-F238E27FC236}">
                <a16:creationId xmlns:a16="http://schemas.microsoft.com/office/drawing/2014/main" id="{1A639EE9-3F92-4431-9B3D-AC4C17AF0B90}"/>
              </a:ext>
            </a:extLst>
          </p:cNvPr>
          <p:cNvSpPr>
            <a:spLocks noGrp="1"/>
          </p:cNvSpPr>
          <p:nvPr>
            <p:ph idx="1"/>
          </p:nvPr>
        </p:nvSpPr>
        <p:spPr/>
        <p:txBody>
          <a:bodyPr/>
          <a:lstStyle/>
          <a:p>
            <a:r>
              <a:rPr lang="en-US" dirty="0"/>
              <a:t>In this lecture we examine additional fundamental building blocks of Android apps including the layouts, input/output controls, and buttons. We also explore resources and activity life cycle. App can build effectively with this fundamental  knowledge.</a:t>
            </a:r>
            <a:r>
              <a:rPr lang="en-US" i="1" dirty="0"/>
              <a:t> The most fundamental knowledge is the most important knowledge, since everything else is built upon it. The reason TM can provide such a wide range of benefits to life in general is because it works at such a truly fundamental level.</a:t>
            </a:r>
            <a:endParaRPr lang="en-US" dirty="0"/>
          </a:p>
          <a:p>
            <a:endParaRPr lang="en-US" dirty="0"/>
          </a:p>
        </p:txBody>
      </p:sp>
      <p:sp>
        <p:nvSpPr>
          <p:cNvPr id="4" name="Slide Number Placeholder 3">
            <a:extLst>
              <a:ext uri="{FF2B5EF4-FFF2-40B4-BE49-F238E27FC236}">
                <a16:creationId xmlns:a16="http://schemas.microsoft.com/office/drawing/2014/main" id="{1CA29235-8322-45C6-9716-073626EA5814}"/>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85362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Shape 379"/>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3200" dirty="0">
                <a:solidFill>
                  <a:srgbClr val="00B0F0"/>
                </a:solidFill>
                <a:latin typeface="+mn-lt"/>
              </a:rPr>
              <a:t>ScrollView layout with a view group</a:t>
            </a:r>
            <a:endParaRPr sz="3200" dirty="0">
              <a:solidFill>
                <a:srgbClr val="00B0F0"/>
              </a:solidFill>
              <a:latin typeface="+mn-lt"/>
            </a:endParaRPr>
          </a:p>
        </p:txBody>
      </p:sp>
      <p:sp>
        <p:nvSpPr>
          <p:cNvPr id="377" name="Shape 377"/>
          <p:cNvSpPr txBox="1">
            <a:spLocks noGrp="1"/>
          </p:cNvSpPr>
          <p:nvPr>
            <p:ph type="body" idx="1"/>
          </p:nvPr>
        </p:nvSpPr>
        <p:spPr>
          <a:xfrm>
            <a:off x="156910" y="1123950"/>
            <a:ext cx="5011800" cy="3733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dirty="0">
                <a:solidFill>
                  <a:schemeClr val="dk1"/>
                </a:solidFill>
                <a:ea typeface="Consolas"/>
                <a:cs typeface="Consolas"/>
                <a:sym typeface="Consolas"/>
              </a:rPr>
              <a:t>&lt;</a:t>
            </a:r>
            <a:r>
              <a:rPr lang="en-US" sz="1800" dirty="0" err="1">
                <a:solidFill>
                  <a:schemeClr val="dk1"/>
                </a:solidFill>
                <a:ea typeface="Consolas"/>
                <a:cs typeface="Consolas"/>
                <a:sym typeface="Consolas"/>
              </a:rPr>
              <a:t>ScrollView</a:t>
            </a:r>
            <a:r>
              <a:rPr lang="en-US" sz="1800" dirty="0">
                <a:solidFill>
                  <a:schemeClr val="dk1"/>
                </a:solidFill>
                <a:ea typeface="Consolas"/>
                <a:cs typeface="Consolas"/>
                <a:sym typeface="Consolas"/>
              </a:rPr>
              <a:t> ...</a:t>
            </a:r>
          </a:p>
          <a:p>
            <a:pPr marL="0" lvl="0" indent="0" rtl="0">
              <a:spcBef>
                <a:spcPts val="0"/>
              </a:spcBef>
              <a:spcAft>
                <a:spcPts val="0"/>
              </a:spcAft>
              <a:buNone/>
            </a:pPr>
            <a:r>
              <a:rPr lang="en-US" sz="1800" dirty="0">
                <a:solidFill>
                  <a:schemeClr val="dk1"/>
                </a:solidFill>
                <a:ea typeface="Consolas"/>
                <a:cs typeface="Consolas"/>
                <a:sym typeface="Consolas"/>
              </a:rPr>
              <a:t>   </a:t>
            </a:r>
            <a:r>
              <a:rPr lang="en-US" sz="1800" b="1" dirty="0">
                <a:solidFill>
                  <a:schemeClr val="dk1"/>
                </a:solidFill>
                <a:ea typeface="Consolas"/>
                <a:cs typeface="Consolas"/>
                <a:sym typeface="Consolas"/>
              </a:rPr>
              <a:t>&lt;</a:t>
            </a:r>
            <a:r>
              <a:rPr lang="en-US" sz="1800" b="1" dirty="0" err="1">
                <a:solidFill>
                  <a:schemeClr val="dk1"/>
                </a:solidFill>
                <a:ea typeface="Consolas"/>
                <a:cs typeface="Consolas"/>
                <a:sym typeface="Consolas"/>
              </a:rPr>
              <a:t>LinearLayout</a:t>
            </a:r>
            <a:endParaRPr lang="en-US" sz="1800" b="1" dirty="0">
              <a:solidFill>
                <a:schemeClr val="dk1"/>
              </a:solidFill>
              <a:ea typeface="Consolas"/>
              <a:cs typeface="Consolas"/>
              <a:sym typeface="Consolas"/>
            </a:endParaRPr>
          </a:p>
          <a:p>
            <a:pPr marL="0" lvl="0" indent="0" rtl="0">
              <a:spcBef>
                <a:spcPts val="0"/>
              </a:spcBef>
              <a:spcAft>
                <a:spcPts val="0"/>
              </a:spcAft>
              <a:buNone/>
            </a:pPr>
            <a:r>
              <a:rPr lang="en-US" sz="1800" dirty="0">
                <a:solidFill>
                  <a:schemeClr val="dk1"/>
                </a:solidFill>
                <a:ea typeface="Consolas"/>
                <a:cs typeface="Consolas"/>
                <a:sym typeface="Consolas"/>
              </a:rPr>
              <a:t>       </a:t>
            </a:r>
            <a:r>
              <a:rPr lang="en-US" sz="1800" dirty="0" err="1">
                <a:solidFill>
                  <a:schemeClr val="dk1"/>
                </a:solidFill>
                <a:ea typeface="Consolas"/>
                <a:cs typeface="Consolas"/>
                <a:sym typeface="Consolas"/>
              </a:rPr>
              <a:t>android:layout_width</a:t>
            </a:r>
            <a:r>
              <a:rPr lang="en-US" sz="1800" dirty="0">
                <a:solidFill>
                  <a:schemeClr val="dk1"/>
                </a:solidFill>
                <a:ea typeface="Consolas"/>
                <a:cs typeface="Consolas"/>
                <a:sym typeface="Consolas"/>
              </a:rPr>
              <a:t>="</a:t>
            </a:r>
            <a:r>
              <a:rPr lang="en-US" sz="1800" dirty="0" err="1">
                <a:solidFill>
                  <a:schemeClr val="dk1"/>
                </a:solidFill>
                <a:ea typeface="Consolas"/>
                <a:cs typeface="Consolas"/>
                <a:sym typeface="Consolas"/>
              </a:rPr>
              <a:t>match_parent</a:t>
            </a:r>
            <a:r>
              <a:rPr lang="en-US" sz="1800" dirty="0">
                <a:solidFill>
                  <a:schemeClr val="dk1"/>
                </a:solidFill>
                <a:ea typeface="Consolas"/>
                <a:cs typeface="Consolas"/>
                <a:sym typeface="Consolas"/>
              </a:rPr>
              <a:t>"</a:t>
            </a:r>
          </a:p>
          <a:p>
            <a:pPr marL="0" lvl="0" indent="0" rtl="0">
              <a:spcBef>
                <a:spcPts val="0"/>
              </a:spcBef>
              <a:spcAft>
                <a:spcPts val="0"/>
              </a:spcAft>
              <a:buNone/>
            </a:pPr>
            <a:r>
              <a:rPr lang="en-US" sz="1800" dirty="0">
                <a:solidFill>
                  <a:schemeClr val="dk1"/>
                </a:solidFill>
                <a:ea typeface="Consolas"/>
                <a:cs typeface="Consolas"/>
                <a:sym typeface="Consolas"/>
              </a:rPr>
              <a:t>       </a:t>
            </a:r>
            <a:r>
              <a:rPr lang="en-US" sz="1800" dirty="0" err="1">
                <a:solidFill>
                  <a:schemeClr val="dk1"/>
                </a:solidFill>
                <a:ea typeface="Consolas"/>
                <a:cs typeface="Consolas"/>
                <a:sym typeface="Consolas"/>
              </a:rPr>
              <a:t>android:layout_height</a:t>
            </a:r>
            <a:r>
              <a:rPr lang="en-US" sz="1800" dirty="0">
                <a:solidFill>
                  <a:schemeClr val="dk1"/>
                </a:solidFill>
                <a:ea typeface="Consolas"/>
                <a:cs typeface="Consolas"/>
                <a:sym typeface="Consolas"/>
              </a:rPr>
              <a:t>="</a:t>
            </a:r>
            <a:r>
              <a:rPr lang="en-US" sz="1800" dirty="0" err="1">
                <a:solidFill>
                  <a:schemeClr val="dk1"/>
                </a:solidFill>
                <a:ea typeface="Consolas"/>
                <a:cs typeface="Consolas"/>
                <a:sym typeface="Consolas"/>
              </a:rPr>
              <a:t>wrap_content</a:t>
            </a:r>
            <a:r>
              <a:rPr lang="en-US" sz="1800" dirty="0">
                <a:solidFill>
                  <a:schemeClr val="dk1"/>
                </a:solidFill>
                <a:ea typeface="Consolas"/>
                <a:cs typeface="Consolas"/>
                <a:sym typeface="Consolas"/>
              </a:rPr>
              <a:t>"</a:t>
            </a:r>
          </a:p>
          <a:p>
            <a:pPr marL="0" lvl="0" indent="0" rtl="0">
              <a:spcBef>
                <a:spcPts val="0"/>
              </a:spcBef>
              <a:spcAft>
                <a:spcPts val="0"/>
              </a:spcAft>
              <a:buNone/>
            </a:pPr>
            <a:r>
              <a:rPr lang="en-US" sz="1800" dirty="0">
                <a:solidFill>
                  <a:schemeClr val="dk1"/>
                </a:solidFill>
                <a:ea typeface="Consolas"/>
                <a:cs typeface="Consolas"/>
                <a:sym typeface="Consolas"/>
              </a:rPr>
              <a:t>       </a:t>
            </a:r>
            <a:r>
              <a:rPr lang="en-US" sz="1800" dirty="0" err="1">
                <a:solidFill>
                  <a:schemeClr val="dk1"/>
                </a:solidFill>
                <a:ea typeface="Consolas"/>
                <a:cs typeface="Consolas"/>
                <a:sym typeface="Consolas"/>
              </a:rPr>
              <a:t>android:orientation</a:t>
            </a:r>
            <a:r>
              <a:rPr lang="en-US" sz="1800" dirty="0">
                <a:solidFill>
                  <a:schemeClr val="dk1"/>
                </a:solidFill>
                <a:ea typeface="Consolas"/>
                <a:cs typeface="Consolas"/>
                <a:sym typeface="Consolas"/>
              </a:rPr>
              <a:t>="vertical"&gt;</a:t>
            </a:r>
          </a:p>
          <a:p>
            <a:pPr marL="0" lvl="0" indent="0" rtl="0">
              <a:spcBef>
                <a:spcPts val="0"/>
              </a:spcBef>
              <a:spcAft>
                <a:spcPts val="0"/>
              </a:spcAft>
              <a:buNone/>
            </a:pPr>
            <a:r>
              <a:rPr lang="en-US" sz="1800" dirty="0">
                <a:solidFill>
                  <a:schemeClr val="dk1"/>
                </a:solidFill>
                <a:ea typeface="Consolas"/>
                <a:cs typeface="Consolas"/>
                <a:sym typeface="Consolas"/>
              </a:rPr>
              <a:t>       &lt;</a:t>
            </a:r>
            <a:r>
              <a:rPr lang="en-US" sz="1800" dirty="0" err="1">
                <a:solidFill>
                  <a:schemeClr val="dk1"/>
                </a:solidFill>
                <a:ea typeface="Consolas"/>
                <a:cs typeface="Consolas"/>
                <a:sym typeface="Consolas"/>
              </a:rPr>
              <a:t>TextView</a:t>
            </a:r>
            <a:endParaRPr lang="en-US" sz="1800" dirty="0">
              <a:solidFill>
                <a:schemeClr val="dk1"/>
              </a:solidFill>
              <a:ea typeface="Consolas"/>
              <a:cs typeface="Consolas"/>
              <a:sym typeface="Consolas"/>
            </a:endParaRPr>
          </a:p>
          <a:p>
            <a:pPr marL="0" lvl="0" indent="0" rtl="0">
              <a:spcBef>
                <a:spcPts val="0"/>
              </a:spcBef>
              <a:spcAft>
                <a:spcPts val="0"/>
              </a:spcAft>
              <a:buNone/>
            </a:pPr>
            <a:r>
              <a:rPr lang="en-US" sz="1800" dirty="0">
                <a:solidFill>
                  <a:schemeClr val="dk1"/>
                </a:solidFill>
                <a:ea typeface="Consolas"/>
                <a:cs typeface="Consolas"/>
                <a:sym typeface="Consolas"/>
              </a:rPr>
              <a:t>           </a:t>
            </a:r>
            <a:r>
              <a:rPr lang="en-US" sz="1800" dirty="0" err="1">
                <a:solidFill>
                  <a:schemeClr val="dk1"/>
                </a:solidFill>
                <a:ea typeface="Consolas"/>
                <a:cs typeface="Consolas"/>
                <a:sym typeface="Consolas"/>
              </a:rPr>
              <a:t>android:id</a:t>
            </a:r>
            <a:r>
              <a:rPr lang="en-US" sz="1800" dirty="0">
                <a:solidFill>
                  <a:schemeClr val="dk1"/>
                </a:solidFill>
                <a:ea typeface="Consolas"/>
                <a:cs typeface="Consolas"/>
                <a:sym typeface="Consolas"/>
              </a:rPr>
              <a:t>="@+id/</a:t>
            </a:r>
            <a:r>
              <a:rPr lang="en-US" sz="1800" dirty="0" err="1">
                <a:solidFill>
                  <a:schemeClr val="dk1"/>
                </a:solidFill>
                <a:ea typeface="Consolas"/>
                <a:cs typeface="Consolas"/>
                <a:sym typeface="Consolas"/>
              </a:rPr>
              <a:t>article_subheading</a:t>
            </a:r>
            <a:r>
              <a:rPr lang="en-US" sz="1800" dirty="0">
                <a:solidFill>
                  <a:schemeClr val="dk1"/>
                </a:solidFill>
                <a:ea typeface="Consolas"/>
                <a:cs typeface="Consolas"/>
                <a:sym typeface="Consolas"/>
              </a:rPr>
              <a:t>" </a:t>
            </a:r>
            <a:br>
              <a:rPr lang="en-US" sz="1800" dirty="0">
                <a:solidFill>
                  <a:schemeClr val="dk1"/>
                </a:solidFill>
                <a:ea typeface="Consolas"/>
                <a:cs typeface="Consolas"/>
                <a:sym typeface="Consolas"/>
              </a:rPr>
            </a:br>
            <a:r>
              <a:rPr lang="en-US" sz="1800" dirty="0">
                <a:solidFill>
                  <a:schemeClr val="dk1"/>
                </a:solidFill>
                <a:ea typeface="Consolas"/>
                <a:cs typeface="Consolas"/>
                <a:sym typeface="Consolas"/>
              </a:rPr>
              <a:t>           .../&gt;</a:t>
            </a:r>
          </a:p>
          <a:p>
            <a:pPr marL="0" lvl="0" indent="0" rtl="0">
              <a:spcBef>
                <a:spcPts val="0"/>
              </a:spcBef>
              <a:spcAft>
                <a:spcPts val="0"/>
              </a:spcAft>
              <a:buNone/>
            </a:pPr>
            <a:r>
              <a:rPr lang="en-US" sz="1800" dirty="0">
                <a:solidFill>
                  <a:schemeClr val="dk1"/>
                </a:solidFill>
                <a:ea typeface="Consolas"/>
                <a:cs typeface="Consolas"/>
                <a:sym typeface="Consolas"/>
              </a:rPr>
              <a:t>       &lt;</a:t>
            </a:r>
            <a:r>
              <a:rPr lang="en-US" sz="1800" dirty="0" err="1">
                <a:solidFill>
                  <a:schemeClr val="dk1"/>
                </a:solidFill>
                <a:ea typeface="Consolas"/>
                <a:cs typeface="Consolas"/>
                <a:sym typeface="Consolas"/>
              </a:rPr>
              <a:t>TextView</a:t>
            </a:r>
            <a:endParaRPr lang="en-US" sz="1800" dirty="0">
              <a:solidFill>
                <a:schemeClr val="dk1"/>
              </a:solidFill>
              <a:ea typeface="Consolas"/>
              <a:cs typeface="Consolas"/>
              <a:sym typeface="Consolas"/>
            </a:endParaRPr>
          </a:p>
          <a:p>
            <a:pPr marL="0" lvl="0" indent="0" rtl="0">
              <a:spcBef>
                <a:spcPts val="0"/>
              </a:spcBef>
              <a:spcAft>
                <a:spcPts val="0"/>
              </a:spcAft>
              <a:buNone/>
            </a:pPr>
            <a:r>
              <a:rPr lang="en-US" sz="1800" dirty="0">
                <a:solidFill>
                  <a:schemeClr val="dk1"/>
                </a:solidFill>
                <a:ea typeface="Consolas"/>
                <a:cs typeface="Consolas"/>
                <a:sym typeface="Consolas"/>
              </a:rPr>
              <a:t>           </a:t>
            </a:r>
            <a:r>
              <a:rPr lang="en-US" sz="1800" dirty="0" err="1">
                <a:solidFill>
                  <a:schemeClr val="dk1"/>
                </a:solidFill>
                <a:ea typeface="Consolas"/>
                <a:cs typeface="Consolas"/>
                <a:sym typeface="Consolas"/>
              </a:rPr>
              <a:t>android:id</a:t>
            </a:r>
            <a:r>
              <a:rPr lang="en-US" sz="1800" dirty="0">
                <a:solidFill>
                  <a:schemeClr val="dk1"/>
                </a:solidFill>
                <a:ea typeface="Consolas"/>
                <a:cs typeface="Consolas"/>
                <a:sym typeface="Consolas"/>
              </a:rPr>
              <a:t>="@+id/article" ... /&gt;</a:t>
            </a:r>
          </a:p>
          <a:p>
            <a:pPr marL="0" lvl="0" indent="0" rtl="0">
              <a:spcBef>
                <a:spcPts val="0"/>
              </a:spcBef>
              <a:spcAft>
                <a:spcPts val="0"/>
              </a:spcAft>
              <a:buNone/>
            </a:pPr>
            <a:r>
              <a:rPr lang="en-US" sz="1800" dirty="0">
                <a:solidFill>
                  <a:schemeClr val="dk1"/>
                </a:solidFill>
                <a:ea typeface="Consolas"/>
                <a:cs typeface="Consolas"/>
                <a:sym typeface="Consolas"/>
              </a:rPr>
              <a:t>  </a:t>
            </a:r>
            <a:r>
              <a:rPr lang="en-US" sz="1800" b="1" dirty="0">
                <a:solidFill>
                  <a:schemeClr val="dk1"/>
                </a:solidFill>
                <a:ea typeface="Consolas"/>
                <a:cs typeface="Consolas"/>
                <a:sym typeface="Consolas"/>
              </a:rPr>
              <a:t> &lt;/</a:t>
            </a:r>
            <a:r>
              <a:rPr lang="en-US" sz="1800" b="1" dirty="0" err="1">
                <a:solidFill>
                  <a:schemeClr val="dk1"/>
                </a:solidFill>
                <a:ea typeface="Consolas"/>
                <a:cs typeface="Consolas"/>
                <a:sym typeface="Consolas"/>
              </a:rPr>
              <a:t>LinearLayout</a:t>
            </a:r>
            <a:r>
              <a:rPr lang="en-US" sz="1800" b="1" dirty="0">
                <a:solidFill>
                  <a:schemeClr val="dk1"/>
                </a:solidFill>
                <a:ea typeface="Consolas"/>
                <a:cs typeface="Consolas"/>
                <a:sym typeface="Consolas"/>
              </a:rPr>
              <a:t>&gt;</a:t>
            </a:r>
          </a:p>
          <a:p>
            <a:pPr marL="0" lvl="0" indent="0" rtl="0">
              <a:spcBef>
                <a:spcPts val="0"/>
              </a:spcBef>
              <a:spcAft>
                <a:spcPts val="0"/>
              </a:spcAft>
              <a:buNone/>
            </a:pPr>
            <a:r>
              <a:rPr lang="en-US" sz="1800" dirty="0">
                <a:solidFill>
                  <a:schemeClr val="dk1"/>
                </a:solidFill>
                <a:ea typeface="Consolas"/>
                <a:cs typeface="Consolas"/>
                <a:sym typeface="Consolas"/>
              </a:rPr>
              <a:t>&lt;/</a:t>
            </a:r>
            <a:r>
              <a:rPr lang="en-US" sz="1800" dirty="0" err="1">
                <a:solidFill>
                  <a:schemeClr val="dk1"/>
                </a:solidFill>
                <a:ea typeface="Consolas"/>
                <a:cs typeface="Consolas"/>
                <a:sym typeface="Consolas"/>
              </a:rPr>
              <a:t>ScrollView</a:t>
            </a:r>
            <a:r>
              <a:rPr lang="en-US" sz="1800" dirty="0">
                <a:solidFill>
                  <a:schemeClr val="dk1"/>
                </a:solidFill>
                <a:ea typeface="Consolas"/>
                <a:cs typeface="Consolas"/>
                <a:sym typeface="Consolas"/>
              </a:rPr>
              <a:t>&gt;</a:t>
            </a:r>
          </a:p>
          <a:p>
            <a:pPr marL="0" lvl="0" indent="0" rtl="0">
              <a:spcBef>
                <a:spcPts val="0"/>
              </a:spcBef>
              <a:spcAft>
                <a:spcPts val="0"/>
              </a:spcAft>
              <a:buNone/>
            </a:pPr>
            <a:endParaRPr sz="1100" dirty="0">
              <a:solidFill>
                <a:schemeClr val="dk1"/>
              </a:solidFill>
              <a:latin typeface="Consolas"/>
              <a:ea typeface="Consolas"/>
              <a:cs typeface="Consolas"/>
              <a:sym typeface="Consolas"/>
            </a:endParaRPr>
          </a:p>
        </p:txBody>
      </p:sp>
      <p:sp>
        <p:nvSpPr>
          <p:cNvPr id="380" name="Shape 38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40</a:t>
            </a:fld>
            <a:endParaRPr/>
          </a:p>
        </p:txBody>
      </p:sp>
      <p:pic>
        <p:nvPicPr>
          <p:cNvPr id="378" name="Shape 378"/>
          <p:cNvPicPr preferRelativeResize="0"/>
          <p:nvPr/>
        </p:nvPicPr>
        <p:blipFill>
          <a:blip r:embed="rId3">
            <a:alphaModFix/>
          </a:blip>
          <a:stretch>
            <a:fillRect/>
          </a:stretch>
        </p:blipFill>
        <p:spPr>
          <a:xfrm>
            <a:off x="5185039" y="1656250"/>
            <a:ext cx="3712310" cy="2743881"/>
          </a:xfrm>
          <a:prstGeom prst="rect">
            <a:avLst/>
          </a:prstGeom>
          <a:noFill/>
          <a:ln>
            <a:noFill/>
          </a:ln>
        </p:spPr>
      </p:pic>
      <p:sp>
        <p:nvSpPr>
          <p:cNvPr id="381" name="Shape 381"/>
          <p:cNvSpPr/>
          <p:nvPr/>
        </p:nvSpPr>
        <p:spPr>
          <a:xfrm>
            <a:off x="5312800" y="2504200"/>
            <a:ext cx="1974000" cy="1827300"/>
          </a:xfrm>
          <a:prstGeom prst="rect">
            <a:avLst/>
          </a:prstGeom>
          <a:noFill/>
          <a:ln w="1905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27692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4729-A72C-455A-A11B-74DA4B44010A}"/>
              </a:ext>
            </a:extLst>
          </p:cNvPr>
          <p:cNvSpPr>
            <a:spLocks noGrp="1"/>
          </p:cNvSpPr>
          <p:nvPr>
            <p:ph type="title"/>
          </p:nvPr>
        </p:nvSpPr>
        <p:spPr/>
        <p:txBody>
          <a:bodyPr>
            <a:normAutofit fontScale="90000"/>
          </a:bodyPr>
          <a:lstStyle/>
          <a:p>
            <a:r>
              <a:rPr lang="en-US" dirty="0">
                <a:latin typeface="+mn-lt"/>
              </a:rPr>
              <a:t>Main Point 2</a:t>
            </a:r>
          </a:p>
        </p:txBody>
      </p:sp>
      <p:sp>
        <p:nvSpPr>
          <p:cNvPr id="3" name="Text Placeholder 2">
            <a:extLst>
              <a:ext uri="{FF2B5EF4-FFF2-40B4-BE49-F238E27FC236}">
                <a16:creationId xmlns:a16="http://schemas.microsoft.com/office/drawing/2014/main" id="{1450C322-60EE-4803-9B37-2EA0F3DA5551}"/>
              </a:ext>
            </a:extLst>
          </p:cNvPr>
          <p:cNvSpPr>
            <a:spLocks noGrp="1"/>
          </p:cNvSpPr>
          <p:nvPr>
            <p:ph type="body" idx="1"/>
          </p:nvPr>
        </p:nvSpPr>
        <p:spPr/>
        <p:txBody>
          <a:bodyPr/>
          <a:lstStyle/>
          <a:p>
            <a:pPr marL="76200" indent="0">
              <a:buNone/>
            </a:pPr>
            <a:r>
              <a:rPr lang="en-US" dirty="0"/>
              <a:t>Different layouts in Android helps to place and arrange the UI components and other layouts. These self-referral dynamics support a  much broader range of possibilities in the design of UIs.</a:t>
            </a:r>
          </a:p>
          <a:p>
            <a:pPr marL="76200" indent="0">
              <a:buNone/>
            </a:pPr>
            <a:endParaRPr lang="en-US" dirty="0"/>
          </a:p>
          <a:p>
            <a:pPr marL="76200" indent="0">
              <a:buNone/>
            </a:pPr>
            <a:endParaRPr lang="en-US" dirty="0"/>
          </a:p>
        </p:txBody>
      </p:sp>
      <p:sp>
        <p:nvSpPr>
          <p:cNvPr id="4" name="Slide Number Placeholder 3">
            <a:extLst>
              <a:ext uri="{FF2B5EF4-FFF2-40B4-BE49-F238E27FC236}">
                <a16:creationId xmlns:a16="http://schemas.microsoft.com/office/drawing/2014/main" id="{EC3E6DA7-DA69-4DC8-9AB4-B24057E015A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704825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666750"/>
          </a:xfrm>
        </p:spPr>
        <p:txBody>
          <a:bodyPr>
            <a:normAutofit/>
          </a:bodyPr>
          <a:lstStyle/>
          <a:p>
            <a:r>
              <a:rPr lang="en-US" sz="3200" dirty="0">
                <a:solidFill>
                  <a:srgbClr val="00B0F0"/>
                </a:solidFill>
              </a:rPr>
              <a:t>Activity Life Cycle</a:t>
            </a:r>
          </a:p>
        </p:txBody>
      </p:sp>
      <p:sp>
        <p:nvSpPr>
          <p:cNvPr id="3" name="Content Placeholder 2"/>
          <p:cNvSpPr>
            <a:spLocks noGrp="1"/>
          </p:cNvSpPr>
          <p:nvPr>
            <p:ph idx="1"/>
          </p:nvPr>
        </p:nvSpPr>
        <p:spPr>
          <a:xfrm>
            <a:off x="76200" y="1200150"/>
            <a:ext cx="9067800" cy="762000"/>
          </a:xfrm>
        </p:spPr>
        <p:txBody>
          <a:bodyPr>
            <a:normAutofit fontScale="25000" lnSpcReduction="20000"/>
          </a:bodyPr>
          <a:lstStyle/>
          <a:p>
            <a:pPr lvl="0"/>
            <a:r>
              <a:rPr lang="en-US" sz="7600" dirty="0"/>
              <a:t>The activity base class defines a series of events that govern the life cycle of an activity.</a:t>
            </a:r>
            <a:r>
              <a:rPr lang="en-US" sz="7600" dirty="0">
                <a:sym typeface="Roboto"/>
              </a:rPr>
              <a:t> The set of states an activity can be in during its lifetime, from when it is created until it is destroyed.</a:t>
            </a:r>
          </a:p>
          <a:p>
            <a:endParaRPr lang="en-US" sz="2900" dirty="0">
              <a:solidFill>
                <a:schemeClr val="tx2"/>
              </a:solidFill>
            </a:endParaRPr>
          </a:p>
          <a:p>
            <a:endParaRPr lang="en-US" dirty="0"/>
          </a:p>
        </p:txBody>
      </p:sp>
      <p:sp>
        <p:nvSpPr>
          <p:cNvPr id="4" name="Rectangle 3"/>
          <p:cNvSpPr/>
          <p:nvPr/>
        </p:nvSpPr>
        <p:spPr>
          <a:xfrm>
            <a:off x="304800" y="2114550"/>
            <a:ext cx="8534399" cy="3016210"/>
          </a:xfrm>
          <a:prstGeom prst="rect">
            <a:avLst/>
          </a:prstGeom>
        </p:spPr>
        <p:txBody>
          <a:bodyPr wrap="square">
            <a:spAutoFit/>
          </a:bodyPr>
          <a:lstStyle/>
          <a:p>
            <a:r>
              <a:rPr lang="en" sz="1900" dirty="0"/>
              <a:t>Activity states and app visibility</a:t>
            </a:r>
          </a:p>
          <a:p>
            <a:pPr marL="457200" lvl="0" indent="-381000">
              <a:buSzPts val="2400"/>
              <a:buFont typeface="Arial" panose="020B0604020202020204" pitchFamily="34" charset="0"/>
              <a:buChar char="•"/>
            </a:pPr>
            <a:r>
              <a:rPr lang="en-US" sz="1900" dirty="0">
                <a:ea typeface="Roboto"/>
                <a:cs typeface="Roboto"/>
                <a:sym typeface="Roboto"/>
              </a:rPr>
              <a:t>Created (not visible yet)</a:t>
            </a:r>
          </a:p>
          <a:p>
            <a:pPr marL="457200" lvl="0" indent="-381000">
              <a:buSzPts val="2400"/>
              <a:buFont typeface="Arial" panose="020B0604020202020204" pitchFamily="34" charset="0"/>
              <a:buChar char="•"/>
            </a:pPr>
            <a:r>
              <a:rPr lang="en-US" sz="1900" dirty="0">
                <a:ea typeface="Roboto"/>
                <a:cs typeface="Roboto"/>
                <a:sym typeface="Roboto"/>
              </a:rPr>
              <a:t>Started</a:t>
            </a:r>
            <a:r>
              <a:rPr lang="en-US" sz="1900" dirty="0">
                <a:solidFill>
                  <a:schemeClr val="dk1"/>
                </a:solidFill>
                <a:ea typeface="Roboto"/>
                <a:cs typeface="Roboto"/>
                <a:sym typeface="Roboto"/>
              </a:rPr>
              <a:t> (visible)</a:t>
            </a:r>
            <a:endParaRPr lang="en-US" sz="1900" dirty="0">
              <a:ea typeface="Roboto"/>
              <a:cs typeface="Roboto"/>
              <a:sym typeface="Roboto"/>
            </a:endParaRPr>
          </a:p>
          <a:p>
            <a:pPr marL="457200" lvl="0" indent="-381000">
              <a:buSzPts val="2400"/>
              <a:buFont typeface="Arial" panose="020B0604020202020204" pitchFamily="34" charset="0"/>
              <a:buChar char="•"/>
            </a:pPr>
            <a:r>
              <a:rPr lang="en-US" sz="1900" dirty="0">
                <a:ea typeface="Roboto"/>
                <a:cs typeface="Roboto"/>
                <a:sym typeface="Roboto"/>
              </a:rPr>
              <a:t>Resume</a:t>
            </a:r>
            <a:r>
              <a:rPr lang="en-US" sz="1900" dirty="0">
                <a:solidFill>
                  <a:schemeClr val="dk1"/>
                </a:solidFill>
                <a:ea typeface="Roboto"/>
                <a:cs typeface="Roboto"/>
                <a:sym typeface="Roboto"/>
              </a:rPr>
              <a:t> (visible)</a:t>
            </a:r>
            <a:endParaRPr lang="en-US" sz="1900" dirty="0">
              <a:ea typeface="Roboto"/>
              <a:cs typeface="Roboto"/>
              <a:sym typeface="Roboto"/>
            </a:endParaRPr>
          </a:p>
          <a:p>
            <a:pPr marL="457200" lvl="0" indent="-381000">
              <a:buSzPts val="2400"/>
              <a:buFont typeface="Arial" panose="020B0604020202020204" pitchFamily="34" charset="0"/>
              <a:buChar char="•"/>
            </a:pPr>
            <a:r>
              <a:rPr lang="en-US" sz="1900" dirty="0">
                <a:ea typeface="Roboto"/>
                <a:cs typeface="Roboto"/>
                <a:sym typeface="Roboto"/>
              </a:rPr>
              <a:t>Paused</a:t>
            </a:r>
            <a:r>
              <a:rPr lang="en-US" sz="1900" dirty="0">
                <a:solidFill>
                  <a:schemeClr val="dk1"/>
                </a:solidFill>
                <a:ea typeface="Roboto"/>
                <a:cs typeface="Roboto"/>
                <a:sym typeface="Roboto"/>
              </a:rPr>
              <a:t>(partially invisible)</a:t>
            </a:r>
            <a:endParaRPr lang="en-US" sz="1900" dirty="0">
              <a:ea typeface="Roboto"/>
              <a:cs typeface="Roboto"/>
              <a:sym typeface="Roboto"/>
            </a:endParaRPr>
          </a:p>
          <a:p>
            <a:pPr marL="457200" lvl="0" indent="-381000">
              <a:buSzPts val="2400"/>
              <a:buFont typeface="Arial" panose="020B0604020202020204" pitchFamily="34" charset="0"/>
              <a:buChar char="•"/>
            </a:pPr>
            <a:r>
              <a:rPr lang="en-US" sz="1900" dirty="0">
                <a:ea typeface="Roboto"/>
                <a:cs typeface="Roboto"/>
                <a:sym typeface="Roboto"/>
              </a:rPr>
              <a:t>Stopped</a:t>
            </a:r>
            <a:r>
              <a:rPr lang="en-US" sz="1900" dirty="0">
                <a:solidFill>
                  <a:schemeClr val="dk1"/>
                </a:solidFill>
                <a:ea typeface="Roboto"/>
                <a:cs typeface="Roboto"/>
                <a:sym typeface="Roboto"/>
              </a:rPr>
              <a:t> (hidden)</a:t>
            </a:r>
            <a:endParaRPr lang="en-US" sz="1900" dirty="0">
              <a:ea typeface="Roboto"/>
              <a:cs typeface="Roboto"/>
              <a:sym typeface="Roboto"/>
            </a:endParaRPr>
          </a:p>
          <a:p>
            <a:pPr marL="457200" lvl="0" indent="-381000">
              <a:buSzPts val="2400"/>
              <a:buFont typeface="Arial" panose="020B0604020202020204" pitchFamily="34" charset="0"/>
              <a:buChar char="•"/>
            </a:pPr>
            <a:r>
              <a:rPr lang="en-US" sz="1900" dirty="0">
                <a:ea typeface="Roboto"/>
                <a:cs typeface="Roboto"/>
                <a:sym typeface="Roboto"/>
              </a:rPr>
              <a:t>Destroyed (gone from memory)</a:t>
            </a:r>
          </a:p>
          <a:p>
            <a:pPr lvl="0"/>
            <a:endParaRPr lang="en-US" sz="1900" dirty="0">
              <a:ea typeface="Roboto"/>
              <a:cs typeface="Roboto"/>
              <a:sym typeface="Roboto"/>
            </a:endParaRPr>
          </a:p>
          <a:p>
            <a:pPr lvl="0"/>
            <a:r>
              <a:rPr lang="en-US" sz="1900" dirty="0">
                <a:ea typeface="Roboto"/>
                <a:cs typeface="Roboto"/>
                <a:sym typeface="Roboto"/>
              </a:rPr>
              <a:t>State changes are triggered by user action, configuration changes such as device rotation, or system action like changing language settings.</a:t>
            </a:r>
            <a:endParaRPr lang="en-US" sz="1900" dirty="0"/>
          </a:p>
        </p:txBody>
      </p:sp>
    </p:spTree>
    <p:extLst>
      <p:ext uri="{BB962C8B-B14F-4D97-AF65-F5344CB8AC3E}">
        <p14:creationId xmlns:p14="http://schemas.microsoft.com/office/powerpoint/2010/main" val="2439931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53746"/>
            <a:ext cx="8229600" cy="565404"/>
          </a:xfrm>
        </p:spPr>
        <p:txBody>
          <a:bodyPr>
            <a:noAutofit/>
          </a:bodyPr>
          <a:lstStyle/>
          <a:p>
            <a:r>
              <a:rPr lang="en" sz="3200" dirty="0">
                <a:latin typeface="+mn-lt"/>
                <a:ea typeface="Arial"/>
                <a:cs typeface="Arial"/>
                <a:sym typeface="Arial"/>
              </a:rPr>
              <a:t>Callbacks and when they are called</a:t>
            </a:r>
            <a:endParaRPr lang="en-US" sz="3200" dirty="0">
              <a:latin typeface="+mn-lt"/>
            </a:endParaRPr>
          </a:p>
        </p:txBody>
      </p:sp>
      <p:sp>
        <p:nvSpPr>
          <p:cNvPr id="3" name="Slide Number Placeholder 2"/>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43</a:t>
            </a:fld>
            <a:endParaRPr lang="en"/>
          </a:p>
        </p:txBody>
      </p:sp>
      <p:sp>
        <p:nvSpPr>
          <p:cNvPr id="11" name="Shape 323"/>
          <p:cNvSpPr txBox="1"/>
          <p:nvPr/>
        </p:nvSpPr>
        <p:spPr>
          <a:xfrm>
            <a:off x="181074" y="1714184"/>
            <a:ext cx="8757185" cy="3219766"/>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dirty="0">
                <a:latin typeface="Consolas"/>
                <a:ea typeface="Consolas"/>
                <a:cs typeface="Consolas"/>
                <a:sym typeface="Consolas"/>
              </a:rPr>
              <a:t>      onCreate(Bundle savedInstanceState)</a:t>
            </a:r>
            <a:r>
              <a:rPr lang="en" sz="1800" dirty="0">
                <a:latin typeface="Roboto"/>
                <a:ea typeface="Roboto"/>
                <a:cs typeface="Roboto"/>
                <a:sym typeface="Roboto"/>
              </a:rPr>
              <a:t>—</a:t>
            </a:r>
            <a:r>
              <a:rPr lang="en" dirty="0">
                <a:latin typeface="Roboto"/>
                <a:ea typeface="Roboto"/>
                <a:cs typeface="Roboto"/>
                <a:sym typeface="Roboto"/>
              </a:rPr>
              <a:t>member fields </a:t>
            </a:r>
            <a:r>
              <a:rPr lang="en" sz="1800" dirty="0">
                <a:latin typeface="Roboto"/>
                <a:ea typeface="Roboto"/>
                <a:cs typeface="Roboto"/>
                <a:sym typeface="Roboto"/>
              </a:rPr>
              <a:t>initialization</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onStart()</a:t>
            </a:r>
            <a:r>
              <a:rPr lang="en" sz="1800" dirty="0">
                <a:solidFill>
                  <a:schemeClr val="dk1"/>
                </a:solidFill>
                <a:latin typeface="Roboto"/>
                <a:ea typeface="Roboto"/>
                <a:cs typeface="Roboto"/>
                <a:sym typeface="Roboto"/>
              </a:rPr>
              <a:t>—</a:t>
            </a:r>
            <a:r>
              <a:rPr lang="en" sz="1800" dirty="0">
                <a:latin typeface="Roboto"/>
                <a:ea typeface="Roboto"/>
                <a:cs typeface="Roboto"/>
                <a:sym typeface="Roboto"/>
              </a:rPr>
              <a:t>when activity (screen) is becoming visible</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onRestart()</a:t>
            </a:r>
            <a:r>
              <a:rPr lang="en" sz="1800" dirty="0">
                <a:solidFill>
                  <a:schemeClr val="dk1"/>
                </a:solidFill>
                <a:latin typeface="Roboto"/>
                <a:ea typeface="Roboto"/>
                <a:cs typeface="Roboto"/>
                <a:sym typeface="Roboto"/>
              </a:rPr>
              <a:t>—</a:t>
            </a:r>
            <a:r>
              <a:rPr lang="en" sz="1800" dirty="0">
                <a:latin typeface="Roboto"/>
                <a:ea typeface="Roboto"/>
                <a:cs typeface="Roboto"/>
                <a:sym typeface="Roboto"/>
              </a:rPr>
              <a:t>called if activity was stopped (calls onStart())</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onResume()</a:t>
            </a:r>
            <a:r>
              <a:rPr lang="en" sz="1800" dirty="0">
                <a:solidFill>
                  <a:schemeClr val="dk1"/>
                </a:solidFill>
                <a:latin typeface="Roboto"/>
                <a:ea typeface="Roboto"/>
                <a:cs typeface="Roboto"/>
                <a:sym typeface="Roboto"/>
              </a:rPr>
              <a:t>—</a:t>
            </a:r>
            <a:r>
              <a:rPr lang="en" sz="1800" dirty="0">
                <a:latin typeface="Roboto"/>
                <a:ea typeface="Roboto"/>
                <a:cs typeface="Roboto"/>
                <a:sym typeface="Roboto"/>
              </a:rPr>
              <a:t>start to interact with user</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onPause()</a:t>
            </a:r>
            <a:r>
              <a:rPr lang="en" sz="1800" dirty="0">
                <a:solidFill>
                  <a:schemeClr val="dk1"/>
                </a:solidFill>
                <a:latin typeface="Roboto"/>
                <a:ea typeface="Roboto"/>
                <a:cs typeface="Roboto"/>
                <a:sym typeface="Roboto"/>
              </a:rPr>
              <a:t>—</a:t>
            </a:r>
            <a:r>
              <a:rPr lang="en" sz="1800" dirty="0">
                <a:latin typeface="Roboto"/>
                <a:ea typeface="Roboto"/>
                <a:cs typeface="Roboto"/>
                <a:sym typeface="Roboto"/>
              </a:rPr>
              <a:t>about to resume PREVIOUS activity</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onStop()</a:t>
            </a:r>
            <a:r>
              <a:rPr lang="en" sz="1800" dirty="0">
                <a:solidFill>
                  <a:schemeClr val="dk1"/>
                </a:solidFill>
                <a:latin typeface="Roboto"/>
                <a:ea typeface="Roboto"/>
                <a:cs typeface="Roboto"/>
                <a:sym typeface="Roboto"/>
              </a:rPr>
              <a:t>—n</a:t>
            </a:r>
            <a:r>
              <a:rPr lang="en" sz="1800" dirty="0">
                <a:latin typeface="Roboto"/>
                <a:ea typeface="Roboto"/>
                <a:cs typeface="Roboto"/>
                <a:sym typeface="Roboto"/>
              </a:rPr>
              <a:t>o longer visible, but still exists and all state info preserved</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onDestroy()</a:t>
            </a:r>
            <a:r>
              <a:rPr lang="en" sz="1800" dirty="0">
                <a:solidFill>
                  <a:schemeClr val="dk1"/>
                </a:solidFill>
                <a:latin typeface="Roboto"/>
                <a:ea typeface="Roboto"/>
                <a:cs typeface="Roboto"/>
                <a:sym typeface="Roboto"/>
              </a:rPr>
              <a:t>—</a:t>
            </a:r>
            <a:r>
              <a:rPr lang="en" sz="1800" dirty="0">
                <a:latin typeface="Roboto"/>
                <a:ea typeface="Roboto"/>
                <a:cs typeface="Roboto"/>
                <a:sym typeface="Roboto"/>
              </a:rPr>
              <a:t>final call before Android system destroys activity</a:t>
            </a:r>
          </a:p>
          <a:p>
            <a:pPr marL="0" lvl="0" indent="0" rtl="0">
              <a:lnSpc>
                <a:spcPct val="115000"/>
              </a:lnSpc>
              <a:spcBef>
                <a:spcPts val="1000"/>
              </a:spcBef>
              <a:spcAft>
                <a:spcPts val="0"/>
              </a:spcAft>
              <a:buClr>
                <a:schemeClr val="dk1"/>
              </a:buClr>
              <a:buSzPts val="1100"/>
              <a:buFont typeface="Arial"/>
              <a:buNone/>
            </a:pP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endParaRPr b="1" dirty="0">
              <a:latin typeface="Consolas"/>
              <a:ea typeface="Consolas"/>
              <a:cs typeface="Consolas"/>
              <a:sym typeface="Consolas"/>
            </a:endParaRPr>
          </a:p>
          <a:p>
            <a:pPr marL="0" lvl="0" indent="0" rtl="0">
              <a:lnSpc>
                <a:spcPct val="115000"/>
              </a:lnSpc>
              <a:spcBef>
                <a:spcPts val="1000"/>
              </a:spcBef>
              <a:spcAft>
                <a:spcPts val="0"/>
              </a:spcAft>
              <a:buNone/>
            </a:pPr>
            <a:endParaRPr b="1" dirty="0">
              <a:latin typeface="Consolas"/>
              <a:ea typeface="Consolas"/>
              <a:cs typeface="Consolas"/>
              <a:sym typeface="Consolas"/>
            </a:endParaRPr>
          </a:p>
          <a:p>
            <a:pPr marL="0" lvl="0" indent="0" rtl="0">
              <a:lnSpc>
                <a:spcPct val="115000"/>
              </a:lnSpc>
              <a:spcBef>
                <a:spcPts val="1000"/>
              </a:spcBef>
              <a:spcAft>
                <a:spcPts val="0"/>
              </a:spcAft>
              <a:buNone/>
            </a:pPr>
            <a:endParaRPr b="1" dirty="0">
              <a:latin typeface="Consolas"/>
              <a:ea typeface="Consolas"/>
              <a:cs typeface="Consolas"/>
              <a:sym typeface="Consolas"/>
            </a:endParaRPr>
          </a:p>
          <a:p>
            <a:pPr marL="0" lvl="0" indent="0" rtl="0">
              <a:lnSpc>
                <a:spcPct val="115000"/>
              </a:lnSpc>
              <a:spcBef>
                <a:spcPts val="1000"/>
              </a:spcBef>
              <a:spcAft>
                <a:spcPts val="0"/>
              </a:spcAft>
              <a:buNone/>
            </a:pPr>
            <a:endParaRPr b="1" dirty="0">
              <a:solidFill>
                <a:srgbClr val="4CAF50"/>
              </a:solidFill>
              <a:latin typeface="Consolas"/>
              <a:ea typeface="Consolas"/>
              <a:cs typeface="Consolas"/>
              <a:sym typeface="Consolas"/>
            </a:endParaRPr>
          </a:p>
        </p:txBody>
      </p:sp>
      <p:cxnSp>
        <p:nvCxnSpPr>
          <p:cNvPr id="12" name="Shape 324"/>
          <p:cNvCxnSpPr/>
          <p:nvPr/>
        </p:nvCxnSpPr>
        <p:spPr>
          <a:xfrm>
            <a:off x="1113900" y="2275559"/>
            <a:ext cx="0" cy="656700"/>
          </a:xfrm>
          <a:prstGeom prst="straightConnector1">
            <a:avLst/>
          </a:prstGeom>
          <a:noFill/>
          <a:ln w="76200" cap="flat" cmpd="sng">
            <a:solidFill>
              <a:srgbClr val="999999"/>
            </a:solidFill>
            <a:prstDash val="solid"/>
            <a:round/>
            <a:headEnd type="none" w="med" len="med"/>
            <a:tailEnd type="none" w="med" len="med"/>
          </a:ln>
        </p:spPr>
      </p:cxnSp>
      <p:cxnSp>
        <p:nvCxnSpPr>
          <p:cNvPr id="13" name="Shape 325"/>
          <p:cNvCxnSpPr/>
          <p:nvPr/>
        </p:nvCxnSpPr>
        <p:spPr>
          <a:xfrm>
            <a:off x="1706875" y="3167809"/>
            <a:ext cx="0" cy="656700"/>
          </a:xfrm>
          <a:prstGeom prst="straightConnector1">
            <a:avLst/>
          </a:prstGeom>
          <a:noFill/>
          <a:ln w="76200" cap="flat" cmpd="sng">
            <a:solidFill>
              <a:srgbClr val="CCCCCC"/>
            </a:solidFill>
            <a:prstDash val="solid"/>
            <a:round/>
            <a:headEnd type="none" w="med" len="med"/>
            <a:tailEnd type="none" w="med" len="med"/>
          </a:ln>
        </p:spPr>
      </p:cxnSp>
      <p:cxnSp>
        <p:nvCxnSpPr>
          <p:cNvPr id="14" name="Shape 326"/>
          <p:cNvCxnSpPr/>
          <p:nvPr/>
        </p:nvCxnSpPr>
        <p:spPr>
          <a:xfrm>
            <a:off x="1113900" y="4004609"/>
            <a:ext cx="0" cy="313200"/>
          </a:xfrm>
          <a:prstGeom prst="straightConnector1">
            <a:avLst/>
          </a:prstGeom>
          <a:noFill/>
          <a:ln w="76200" cap="flat" cmpd="sng">
            <a:solidFill>
              <a:srgbClr val="999999"/>
            </a:solidFill>
            <a:prstDash val="solid"/>
            <a:round/>
            <a:headEnd type="none" w="med" len="med"/>
            <a:tailEnd type="none" w="med" len="med"/>
          </a:ln>
        </p:spPr>
      </p:cxnSp>
      <p:cxnSp>
        <p:nvCxnSpPr>
          <p:cNvPr id="15" name="Shape 327"/>
          <p:cNvCxnSpPr/>
          <p:nvPr/>
        </p:nvCxnSpPr>
        <p:spPr>
          <a:xfrm>
            <a:off x="692725" y="4431334"/>
            <a:ext cx="0" cy="313200"/>
          </a:xfrm>
          <a:prstGeom prst="straightConnector1">
            <a:avLst/>
          </a:prstGeom>
          <a:noFill/>
          <a:ln w="76200" cap="flat" cmpd="sng">
            <a:solidFill>
              <a:srgbClr val="000000"/>
            </a:solidFill>
            <a:prstDash val="solid"/>
            <a:round/>
            <a:headEnd type="none" w="med" len="med"/>
            <a:tailEnd type="none" w="med" len="med"/>
          </a:ln>
        </p:spPr>
      </p:cxnSp>
      <p:cxnSp>
        <p:nvCxnSpPr>
          <p:cNvPr id="16" name="Shape 328"/>
          <p:cNvCxnSpPr/>
          <p:nvPr/>
        </p:nvCxnSpPr>
        <p:spPr>
          <a:xfrm>
            <a:off x="692725" y="1832234"/>
            <a:ext cx="0" cy="313200"/>
          </a:xfrm>
          <a:prstGeom prst="straightConnector1">
            <a:avLst/>
          </a:prstGeom>
          <a:noFill/>
          <a:ln w="76200" cap="flat" cmpd="sng">
            <a:solidFill>
              <a:srgbClr val="000000"/>
            </a:solidFill>
            <a:prstDash val="solid"/>
            <a:round/>
            <a:headEnd type="none" w="med" len="med"/>
            <a:tailEnd type="none" w="med" len="med"/>
          </a:ln>
        </p:spPr>
      </p:cxnSp>
      <p:sp>
        <p:nvSpPr>
          <p:cNvPr id="17" name="Rectangle 16"/>
          <p:cNvSpPr/>
          <p:nvPr/>
        </p:nvSpPr>
        <p:spPr>
          <a:xfrm>
            <a:off x="300558" y="1265378"/>
            <a:ext cx="8396875" cy="338554"/>
          </a:xfrm>
          <a:prstGeom prst="rect">
            <a:avLst/>
          </a:prstGeom>
        </p:spPr>
        <p:txBody>
          <a:bodyPr wrap="square">
            <a:spAutoFit/>
          </a:bodyPr>
          <a:lstStyle/>
          <a:p>
            <a:pPr marL="76200" lvl="0">
              <a:spcBef>
                <a:spcPts val="1000"/>
              </a:spcBef>
              <a:buSzPts val="2400"/>
            </a:pPr>
            <a:r>
              <a:rPr lang="en-US" sz="1600" b="1" dirty="0"/>
              <a:t>Only </a:t>
            </a:r>
            <a:r>
              <a:rPr lang="en-US" sz="1600" b="1" dirty="0" err="1"/>
              <a:t>onCreate</a:t>
            </a:r>
            <a:r>
              <a:rPr lang="en-US" sz="1600" b="1" dirty="0"/>
              <a:t>() is required, Override the other callbacks to change default behavior</a:t>
            </a:r>
          </a:p>
        </p:txBody>
      </p:sp>
    </p:spTree>
    <p:extLst>
      <p:ext uri="{BB962C8B-B14F-4D97-AF65-F5344CB8AC3E}">
        <p14:creationId xmlns:p14="http://schemas.microsoft.com/office/powerpoint/2010/main" val="870219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 y="1428750"/>
            <a:ext cx="2286000" cy="1200329"/>
          </a:xfrm>
          <a:prstGeom prst="rect">
            <a:avLst/>
          </a:prstGeom>
          <a:noFill/>
        </p:spPr>
        <p:txBody>
          <a:bodyPr wrap="square" rtlCol="0">
            <a:spAutoFit/>
          </a:bodyPr>
          <a:lstStyle/>
          <a:p>
            <a:pPr algn="ctr"/>
            <a:r>
              <a:rPr lang="en-US" sz="3600" b="1" dirty="0"/>
              <a:t>Activity Life Cycle </a:t>
            </a:r>
            <a:endParaRPr lang="en-US" sz="2400" b="1" dirty="0"/>
          </a:p>
        </p:txBody>
      </p:sp>
      <p:pic>
        <p:nvPicPr>
          <p:cNvPr id="2050" name="Picture 2">
            <a:extLst>
              <a:ext uri="{FF2B5EF4-FFF2-40B4-BE49-F238E27FC236}">
                <a16:creationId xmlns:a16="http://schemas.microsoft.com/office/drawing/2014/main" id="{8265B552-70F1-4737-A562-960118067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9936"/>
            <a:ext cx="64008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26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93"/>
            <a:ext cx="8229600" cy="939546"/>
          </a:xfrm>
        </p:spPr>
        <p:txBody>
          <a:bodyPr/>
          <a:lstStyle/>
          <a:p>
            <a:r>
              <a:rPr lang="en-US" dirty="0">
                <a:solidFill>
                  <a:srgbClr val="00B0F0"/>
                </a:solidFill>
                <a:latin typeface="+mn-lt"/>
              </a:rPr>
              <a:t>States of Activity Life cycle</a:t>
            </a:r>
          </a:p>
        </p:txBody>
      </p:sp>
      <p:sp>
        <p:nvSpPr>
          <p:cNvPr id="3" name="Content Placeholder 2"/>
          <p:cNvSpPr>
            <a:spLocks noGrp="1"/>
          </p:cNvSpPr>
          <p:nvPr>
            <p:ph idx="1"/>
          </p:nvPr>
        </p:nvSpPr>
        <p:spPr>
          <a:xfrm>
            <a:off x="152400" y="1428750"/>
            <a:ext cx="8534400" cy="3200400"/>
          </a:xfrm>
        </p:spPr>
        <p:txBody>
          <a:bodyPr/>
          <a:lstStyle/>
          <a:p>
            <a:pPr marL="137160" indent="0">
              <a:buNone/>
            </a:pPr>
            <a:r>
              <a:rPr lang="en-US" dirty="0"/>
              <a:t>1. </a:t>
            </a:r>
            <a:r>
              <a:rPr lang="en-US" sz="2800" dirty="0"/>
              <a:t>Active State: [Activity in the Foreground/Running]</a:t>
            </a:r>
          </a:p>
          <a:p>
            <a:pPr marL="800100" lvl="1" indent="-342900">
              <a:buClr>
                <a:srgbClr val="0070C0"/>
              </a:buClr>
              <a:buFont typeface="Arial" panose="020B0604020202020204" pitchFamily="34" charset="0"/>
              <a:buChar char="•"/>
            </a:pPr>
            <a:r>
              <a:rPr lang="en-US" sz="2400" dirty="0"/>
              <a:t>The activity is at the top of the Activity Stack, is the foreground task visible on the device screen, has focus and is currently interacting with the user.</a:t>
            </a:r>
          </a:p>
        </p:txBody>
      </p:sp>
    </p:spTree>
    <p:extLst>
      <p:ext uri="{BB962C8B-B14F-4D97-AF65-F5344CB8AC3E}">
        <p14:creationId xmlns:p14="http://schemas.microsoft.com/office/powerpoint/2010/main" val="2070648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1C5815-60C2-4051-8000-6C7D06448FF6}"/>
              </a:ext>
            </a:extLst>
          </p:cNvPr>
          <p:cNvSpPr>
            <a:spLocks noGrp="1"/>
          </p:cNvSpPr>
          <p:nvPr>
            <p:ph type="title"/>
          </p:nvPr>
        </p:nvSpPr>
        <p:spPr/>
        <p:txBody>
          <a:bodyPr/>
          <a:lstStyle/>
          <a:p>
            <a:r>
              <a:rPr lang="en-US" dirty="0">
                <a:solidFill>
                  <a:srgbClr val="00B0F0"/>
                </a:solidFill>
                <a:latin typeface="+mn-lt"/>
              </a:rPr>
              <a:t>States of Activity Life cycle</a:t>
            </a:r>
            <a:endParaRPr lang="en-US" dirty="0">
              <a:latin typeface="+mn-lt"/>
            </a:endParaRPr>
          </a:p>
        </p:txBody>
      </p:sp>
      <p:sp>
        <p:nvSpPr>
          <p:cNvPr id="3" name="Content Placeholder 2"/>
          <p:cNvSpPr>
            <a:spLocks noGrp="1"/>
          </p:cNvSpPr>
          <p:nvPr>
            <p:ph idx="1"/>
          </p:nvPr>
        </p:nvSpPr>
        <p:spPr/>
        <p:txBody>
          <a:bodyPr>
            <a:normAutofit lnSpcReduction="10000"/>
          </a:bodyPr>
          <a:lstStyle/>
          <a:p>
            <a:pPr marL="137160" indent="0">
              <a:buNone/>
            </a:pPr>
            <a:r>
              <a:rPr lang="en-US" dirty="0"/>
              <a:t>2. Paused State: </a:t>
            </a:r>
          </a:p>
          <a:p>
            <a:pPr marL="800100" lvl="1" indent="-342900">
              <a:buClr>
                <a:srgbClr val="0070C0"/>
              </a:buClr>
              <a:buFont typeface="Arial" panose="020B0604020202020204" pitchFamily="34" charset="0"/>
              <a:buChar char="•"/>
            </a:pPr>
            <a:r>
              <a:rPr lang="en-US" dirty="0"/>
              <a:t>An Activity in this state is visible, but another Activity will have the focus and is present in the foreground. </a:t>
            </a:r>
          </a:p>
          <a:p>
            <a:pPr marL="800100" lvl="1" indent="-342900">
              <a:buClr>
                <a:srgbClr val="0070C0"/>
              </a:buClr>
              <a:buFont typeface="Arial" panose="020B0604020202020204" pitchFamily="34" charset="0"/>
              <a:buChar char="•"/>
            </a:pPr>
            <a:r>
              <a:rPr lang="en-US" dirty="0"/>
              <a:t>An Activity in the paused state is treated in the same way as it was treated when it was in the active state. </a:t>
            </a:r>
          </a:p>
          <a:p>
            <a:pPr marL="800100" lvl="1" indent="-342900">
              <a:buClr>
                <a:srgbClr val="0070C0"/>
              </a:buClr>
              <a:buFont typeface="Arial" panose="020B0604020202020204" pitchFamily="34" charset="0"/>
              <a:buChar char="•"/>
            </a:pPr>
            <a:r>
              <a:rPr lang="en-US" dirty="0"/>
              <a:t>The only difference is that it will not receive any user input.</a:t>
            </a:r>
          </a:p>
          <a:p>
            <a:pPr marL="800100" lvl="1" indent="-342900">
              <a:buClr>
                <a:srgbClr val="0070C0"/>
              </a:buClr>
              <a:buFont typeface="Arial" panose="020B0604020202020204" pitchFamily="34" charset="0"/>
              <a:buChar char="•"/>
            </a:pPr>
            <a:r>
              <a:rPr lang="en-US" dirty="0"/>
              <a:t>Paused activities are held in memory, remain attached to the window manager, retain all state information and can quickly be restored to active status when moved to the top of the Activity Stack. </a:t>
            </a:r>
          </a:p>
        </p:txBody>
      </p:sp>
    </p:spTree>
    <p:extLst>
      <p:ext uri="{BB962C8B-B14F-4D97-AF65-F5344CB8AC3E}">
        <p14:creationId xmlns:p14="http://schemas.microsoft.com/office/powerpoint/2010/main" val="3814708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9242F-9800-45A9-84B5-2B8C7C8EF984}"/>
              </a:ext>
            </a:extLst>
          </p:cNvPr>
          <p:cNvSpPr>
            <a:spLocks noGrp="1"/>
          </p:cNvSpPr>
          <p:nvPr>
            <p:ph type="title"/>
          </p:nvPr>
        </p:nvSpPr>
        <p:spPr/>
        <p:txBody>
          <a:bodyPr/>
          <a:lstStyle/>
          <a:p>
            <a:r>
              <a:rPr lang="en-US" dirty="0">
                <a:solidFill>
                  <a:srgbClr val="00B0F0"/>
                </a:solidFill>
                <a:latin typeface="+mn-lt"/>
              </a:rPr>
              <a:t>States of Activity Life cycle</a:t>
            </a:r>
            <a:endParaRPr lang="en-US" dirty="0">
              <a:latin typeface="+mn-lt"/>
            </a:endParaRPr>
          </a:p>
        </p:txBody>
      </p:sp>
      <p:sp>
        <p:nvSpPr>
          <p:cNvPr id="3" name="Content Placeholder 2"/>
          <p:cNvSpPr>
            <a:spLocks noGrp="1"/>
          </p:cNvSpPr>
          <p:nvPr>
            <p:ph idx="1"/>
          </p:nvPr>
        </p:nvSpPr>
        <p:spPr>
          <a:xfrm>
            <a:off x="0" y="1056132"/>
            <a:ext cx="9144000" cy="4087368"/>
          </a:xfrm>
        </p:spPr>
        <p:txBody>
          <a:bodyPr>
            <a:noAutofit/>
          </a:bodyPr>
          <a:lstStyle/>
          <a:p>
            <a:pPr marL="137160" indent="0">
              <a:buNone/>
            </a:pPr>
            <a:r>
              <a:rPr lang="en-US" dirty="0"/>
              <a:t>3.  Stopped State: [Activity in the background]</a:t>
            </a:r>
          </a:p>
          <a:p>
            <a:pPr marL="800100" lvl="1" indent="-342900">
              <a:buClr>
                <a:srgbClr val="0070C0"/>
              </a:buClr>
              <a:buFont typeface="Arial" panose="020B0604020202020204" pitchFamily="34" charset="0"/>
              <a:buChar char="•"/>
            </a:pPr>
            <a:r>
              <a:rPr lang="en-US" sz="1900" dirty="0"/>
              <a:t>In this state, the Activity is not visible. It is, however, present in the memory with all the state information. </a:t>
            </a:r>
          </a:p>
          <a:p>
            <a:pPr marL="800100" lvl="1" indent="-342900">
              <a:buClr>
                <a:srgbClr val="0070C0"/>
              </a:buClr>
              <a:buFont typeface="Arial" panose="020B0604020202020204" pitchFamily="34" charset="0"/>
              <a:buChar char="•"/>
            </a:pPr>
            <a:r>
              <a:rPr lang="en-US" sz="1900" dirty="0"/>
              <a:t>All such activities are now ready for termination when the system requires memory. </a:t>
            </a:r>
          </a:p>
          <a:p>
            <a:pPr marL="800100" lvl="1" indent="-342900">
              <a:buClr>
                <a:srgbClr val="0070C0"/>
              </a:buClr>
              <a:buFont typeface="Arial" panose="020B0604020202020204" pitchFamily="34" charset="0"/>
              <a:buChar char="•"/>
            </a:pPr>
            <a:r>
              <a:rPr lang="en-US" sz="1900" dirty="0"/>
              <a:t>When an Activity is stopped, it’s data and UI information needs to be saved. </a:t>
            </a:r>
          </a:p>
          <a:p>
            <a:pPr marL="800100" lvl="1" indent="-342900">
              <a:buClr>
                <a:srgbClr val="0070C0"/>
              </a:buClr>
              <a:buFont typeface="Arial" panose="020B0604020202020204" pitchFamily="34" charset="0"/>
              <a:buChar char="•"/>
            </a:pPr>
            <a:r>
              <a:rPr lang="en-US" sz="1900" dirty="0"/>
              <a:t>An Activity becomes inactive when it is closed or exited.  </a:t>
            </a:r>
          </a:p>
          <a:p>
            <a:pPr marL="137160" indent="0">
              <a:buNone/>
            </a:pPr>
            <a:r>
              <a:rPr lang="en-US" dirty="0"/>
              <a:t>4. Inactive State: [Activity Doesn’t exist]</a:t>
            </a:r>
          </a:p>
          <a:p>
            <a:pPr marL="800100" lvl="1" indent="-342900">
              <a:buClr>
                <a:srgbClr val="0070C0"/>
              </a:buClr>
              <a:buFont typeface="Arial" panose="020B0604020202020204" pitchFamily="34" charset="0"/>
              <a:buChar char="•"/>
            </a:pPr>
            <a:r>
              <a:rPr lang="en-US" sz="1900" dirty="0"/>
              <a:t>When the Activity is no longer in the memory, it is said to be in the inactive state. </a:t>
            </a:r>
          </a:p>
          <a:p>
            <a:pPr marL="800100" lvl="1" indent="-342900">
              <a:buClr>
                <a:srgbClr val="0070C0"/>
              </a:buClr>
              <a:buFont typeface="Arial" panose="020B0604020202020204" pitchFamily="34" charset="0"/>
              <a:buChar char="•"/>
            </a:pPr>
            <a:r>
              <a:rPr lang="en-US" sz="1900" dirty="0"/>
              <a:t>An Activity goes to the inactive state when it is terminated. </a:t>
            </a:r>
          </a:p>
          <a:p>
            <a:pPr marL="800100" lvl="1" indent="-342900">
              <a:buClr>
                <a:srgbClr val="0070C0"/>
              </a:buClr>
              <a:buFont typeface="Arial" panose="020B0604020202020204" pitchFamily="34" charset="0"/>
              <a:buChar char="•"/>
            </a:pPr>
            <a:r>
              <a:rPr lang="en-US" sz="1900" dirty="0"/>
              <a:t>All such activities need to be restarted before they are used again.</a:t>
            </a:r>
          </a:p>
        </p:txBody>
      </p:sp>
    </p:spTree>
    <p:extLst>
      <p:ext uri="{BB962C8B-B14F-4D97-AF65-F5344CB8AC3E}">
        <p14:creationId xmlns:p14="http://schemas.microsoft.com/office/powerpoint/2010/main" val="1771177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23950"/>
            <a:ext cx="8839200" cy="4019550"/>
          </a:xfrm>
        </p:spPr>
        <p:txBody>
          <a:bodyPr>
            <a:normAutofit fontScale="92500" lnSpcReduction="20000"/>
          </a:bodyPr>
          <a:lstStyle/>
          <a:p>
            <a:pPr marL="137160" indent="0">
              <a:lnSpc>
                <a:spcPct val="120000"/>
              </a:lnSpc>
              <a:buNone/>
            </a:pPr>
            <a:r>
              <a:rPr lang="en-US" sz="2000" dirty="0"/>
              <a:t>Now we are going to Override all these methods to know the activity life cycle and always call up to superclass when implementing these methods. The we are displaying the Log message using </a:t>
            </a:r>
            <a:r>
              <a:rPr lang="en-US" sz="2000" dirty="0" err="1"/>
              <a:t>Log.i</a:t>
            </a:r>
            <a:r>
              <a:rPr lang="en-US" sz="2000" dirty="0"/>
              <a:t>(String </a:t>
            </a:r>
            <a:r>
              <a:rPr lang="en-US" sz="2000" dirty="0" err="1"/>
              <a:t>TAG,String</a:t>
            </a:r>
            <a:r>
              <a:rPr lang="en-US" sz="2000" dirty="0"/>
              <a:t> </a:t>
            </a:r>
            <a:r>
              <a:rPr lang="en-US" sz="2000" dirty="0" err="1"/>
              <a:t>msg</a:t>
            </a:r>
            <a:r>
              <a:rPr lang="en-US" sz="2000" dirty="0"/>
              <a:t>) by import </a:t>
            </a:r>
            <a:r>
              <a:rPr lang="en-US" sz="2000" dirty="0" err="1"/>
              <a:t>android.util.Log</a:t>
            </a:r>
            <a:r>
              <a:rPr lang="en-US" sz="2000" dirty="0"/>
              <a:t>;</a:t>
            </a:r>
          </a:p>
          <a:p>
            <a:pPr marL="137160" indent="0">
              <a:lnSpc>
                <a:spcPct val="120000"/>
              </a:lnSpc>
              <a:buNone/>
            </a:pPr>
            <a:endParaRPr lang="en-US" sz="2000" dirty="0"/>
          </a:p>
          <a:p>
            <a:pPr marL="137160" indent="0">
              <a:lnSpc>
                <a:spcPct val="120000"/>
              </a:lnSpc>
              <a:buNone/>
            </a:pPr>
            <a:r>
              <a:rPr lang="en-US" sz="2000" dirty="0"/>
              <a:t>class </a:t>
            </a:r>
            <a:r>
              <a:rPr lang="en-US" sz="2000" dirty="0" err="1"/>
              <a:t>MainActivity</a:t>
            </a:r>
            <a:r>
              <a:rPr lang="en-US" sz="2000" dirty="0"/>
              <a:t> : </a:t>
            </a:r>
            <a:r>
              <a:rPr lang="en-US" sz="2000" dirty="0" err="1"/>
              <a:t>AppCompatActivity</a:t>
            </a:r>
            <a:r>
              <a:rPr lang="en-US" sz="2000" dirty="0"/>
              <a:t>() {</a:t>
            </a:r>
          </a:p>
          <a:p>
            <a:pPr marL="137160" indent="0">
              <a:lnSpc>
                <a:spcPct val="120000"/>
              </a:lnSpc>
              <a:buNone/>
            </a:pPr>
            <a:r>
              <a:rPr lang="en-US" sz="2000" dirty="0"/>
              <a:t>    </a:t>
            </a:r>
            <a:r>
              <a:rPr lang="en-US" sz="2000" dirty="0" err="1"/>
              <a:t>val</a:t>
            </a:r>
            <a:r>
              <a:rPr lang="en-US" sz="2000" dirty="0"/>
              <a:t> MY_TAG = "lifecycle"</a:t>
            </a:r>
          </a:p>
          <a:p>
            <a:pPr marL="137160" indent="0">
              <a:lnSpc>
                <a:spcPct val="120000"/>
              </a:lnSpc>
              <a:buNone/>
            </a:pPr>
            <a:r>
              <a:rPr lang="en-US" sz="2000" dirty="0"/>
              <a:t>    override fun </a:t>
            </a:r>
            <a:r>
              <a:rPr lang="en-US" sz="2000" dirty="0" err="1"/>
              <a:t>onCreate</a:t>
            </a:r>
            <a:r>
              <a:rPr lang="en-US" sz="2000" dirty="0"/>
              <a:t>(</a:t>
            </a:r>
            <a:r>
              <a:rPr lang="en-US" sz="2000" dirty="0" err="1"/>
              <a:t>savedInstanceState</a:t>
            </a:r>
            <a:r>
              <a:rPr lang="en-US" sz="2000" dirty="0"/>
              <a:t>: Bundle?) {</a:t>
            </a:r>
          </a:p>
          <a:p>
            <a:pPr marL="137160" indent="0">
              <a:lnSpc>
                <a:spcPct val="120000"/>
              </a:lnSpc>
              <a:buNone/>
            </a:pPr>
            <a:r>
              <a:rPr lang="en-US" sz="2000" dirty="0"/>
              <a:t>        </a:t>
            </a:r>
            <a:r>
              <a:rPr lang="en-US" sz="2000" dirty="0" err="1"/>
              <a:t>super.onCreate</a:t>
            </a:r>
            <a:r>
              <a:rPr lang="en-US" sz="2000" dirty="0"/>
              <a:t>(</a:t>
            </a:r>
            <a:r>
              <a:rPr lang="en-US" sz="2000" dirty="0" err="1"/>
              <a:t>savedInstanceState</a:t>
            </a:r>
            <a:r>
              <a:rPr lang="en-US" sz="2000" dirty="0"/>
              <a:t>)</a:t>
            </a:r>
          </a:p>
          <a:p>
            <a:pPr marL="137160" indent="0">
              <a:lnSpc>
                <a:spcPct val="120000"/>
              </a:lnSpc>
              <a:buNone/>
            </a:pPr>
            <a:r>
              <a:rPr lang="en-US" sz="2000" dirty="0"/>
              <a:t>        </a:t>
            </a:r>
            <a:r>
              <a:rPr lang="en-US" sz="2000" dirty="0" err="1"/>
              <a:t>setContentView</a:t>
            </a:r>
            <a:r>
              <a:rPr lang="en-US" sz="2000" dirty="0"/>
              <a:t>(</a:t>
            </a:r>
            <a:r>
              <a:rPr lang="en-US" sz="2000" dirty="0" err="1"/>
              <a:t>R.layout.activity_main</a:t>
            </a:r>
            <a:r>
              <a:rPr lang="en-US" sz="2000" dirty="0"/>
              <a:t>)</a:t>
            </a:r>
          </a:p>
          <a:p>
            <a:pPr marL="137160" indent="0">
              <a:lnSpc>
                <a:spcPct val="120000"/>
              </a:lnSpc>
              <a:buNone/>
            </a:pPr>
            <a:r>
              <a:rPr lang="en-US" sz="2000" dirty="0"/>
              <a:t>        </a:t>
            </a:r>
            <a:r>
              <a:rPr lang="en-US" sz="2000" dirty="0" err="1"/>
              <a:t>Log.i</a:t>
            </a:r>
            <a:r>
              <a:rPr lang="en-US" sz="2000" dirty="0"/>
              <a:t>(</a:t>
            </a:r>
            <a:r>
              <a:rPr lang="en-US" sz="2000" dirty="0" err="1"/>
              <a:t>MY_TAG,"Method</a:t>
            </a:r>
            <a:r>
              <a:rPr lang="en-US" sz="2000" dirty="0"/>
              <a:t> in </a:t>
            </a:r>
            <a:r>
              <a:rPr lang="en-US" sz="2000" dirty="0" err="1"/>
              <a:t>OnCreate</a:t>
            </a:r>
            <a:r>
              <a:rPr lang="en-US" sz="2000" dirty="0"/>
              <a:t>");</a:t>
            </a:r>
          </a:p>
          <a:p>
            <a:pPr marL="137160" indent="0">
              <a:lnSpc>
                <a:spcPct val="120000"/>
              </a:lnSpc>
              <a:buNone/>
            </a:pPr>
            <a:r>
              <a:rPr lang="en-US" sz="2000" dirty="0"/>
              <a:t>}</a:t>
            </a:r>
          </a:p>
          <a:p>
            <a:pPr>
              <a:lnSpc>
                <a:spcPct val="120000"/>
              </a:lnSpc>
            </a:pPr>
            <a:r>
              <a:rPr lang="en-US" sz="2000" dirty="0"/>
              <a:t>Refer: Lesson4_LogCat Filter Steps.pdf file to learn how to create logcat from Sakai Lectures/Lesson4 folder</a:t>
            </a:r>
          </a:p>
          <a:p>
            <a:pPr marL="137160" indent="0">
              <a:buNone/>
            </a:pPr>
            <a:endParaRPr lang="en-US" sz="2000" dirty="0">
              <a:solidFill>
                <a:srgbClr val="FFFF00"/>
              </a:solidFill>
            </a:endParaRPr>
          </a:p>
        </p:txBody>
      </p:sp>
      <p:sp>
        <p:nvSpPr>
          <p:cNvPr id="4" name="TextBox 3"/>
          <p:cNvSpPr txBox="1"/>
          <p:nvPr/>
        </p:nvSpPr>
        <p:spPr>
          <a:xfrm>
            <a:off x="1600200" y="112626"/>
            <a:ext cx="5943600" cy="461665"/>
          </a:xfrm>
          <a:prstGeom prst="rect">
            <a:avLst/>
          </a:prstGeom>
          <a:noFill/>
        </p:spPr>
        <p:txBody>
          <a:bodyPr wrap="square" rtlCol="0">
            <a:spAutoFit/>
          </a:bodyPr>
          <a:lstStyle/>
          <a:p>
            <a:r>
              <a:rPr lang="en-US" sz="2400" b="1" dirty="0">
                <a:solidFill>
                  <a:schemeClr val="bg1"/>
                </a:solidFill>
              </a:rPr>
              <a:t>Hands on Example 4:  Life Cycle Activity </a:t>
            </a:r>
            <a:endParaRPr lang="en-US" b="1" dirty="0">
              <a:solidFill>
                <a:schemeClr val="bg1"/>
              </a:solidFill>
            </a:endParaRPr>
          </a:p>
        </p:txBody>
      </p:sp>
    </p:spTree>
    <p:extLst>
      <p:ext uri="{BB962C8B-B14F-4D97-AF65-F5344CB8AC3E}">
        <p14:creationId xmlns:p14="http://schemas.microsoft.com/office/powerpoint/2010/main" val="638068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2200" y="143798"/>
            <a:ext cx="3429000" cy="707886"/>
          </a:xfrm>
          <a:prstGeom prst="rect">
            <a:avLst/>
          </a:prstGeom>
          <a:noFill/>
        </p:spPr>
        <p:txBody>
          <a:bodyPr wrap="square" rtlCol="0">
            <a:spAutoFit/>
          </a:bodyPr>
          <a:lstStyle/>
          <a:p>
            <a:r>
              <a:rPr lang="en-US" sz="4000" dirty="0" err="1">
                <a:solidFill>
                  <a:schemeClr val="accent1"/>
                </a:solidFill>
              </a:rPr>
              <a:t>MainActivity.kt</a:t>
            </a:r>
            <a:endParaRPr lang="en-US" sz="4000" b="1" u="sng" dirty="0">
              <a:solidFill>
                <a:schemeClr val="accent1"/>
              </a:solidFill>
            </a:endParaRPr>
          </a:p>
        </p:txBody>
      </p:sp>
      <p:sp>
        <p:nvSpPr>
          <p:cNvPr id="6" name="Rectangle 1"/>
          <p:cNvSpPr>
            <a:spLocks noChangeArrowheads="1"/>
          </p:cNvSpPr>
          <p:nvPr/>
        </p:nvSpPr>
        <p:spPr bwMode="auto">
          <a:xfrm>
            <a:off x="76200" y="1246707"/>
            <a:ext cx="8915400"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altLang="en-US" sz="2000" dirty="0">
                <a:cs typeface="Arial" pitchFamily="34" charset="0"/>
              </a:rPr>
              <a:t>override fun </a:t>
            </a:r>
            <a:r>
              <a:rPr lang="en-US" altLang="en-US" sz="2000" dirty="0" err="1">
                <a:cs typeface="Arial" pitchFamily="34" charset="0"/>
              </a:rPr>
              <a:t>onStart</a:t>
            </a:r>
            <a:r>
              <a:rPr lang="en-US" altLang="en-US" sz="2000" dirty="0">
                <a:cs typeface="Arial" pitchFamily="34" charset="0"/>
              </a:rPr>
              <a:t>() {</a:t>
            </a:r>
          </a:p>
          <a:p>
            <a:pPr lvl="0" fontAlgn="base">
              <a:spcBef>
                <a:spcPct val="0"/>
              </a:spcBef>
              <a:spcAft>
                <a:spcPct val="0"/>
              </a:spcAft>
            </a:pPr>
            <a:r>
              <a:rPr lang="en-US" altLang="en-US" sz="2000" dirty="0">
                <a:cs typeface="Arial" pitchFamily="34" charset="0"/>
              </a:rPr>
              <a:t>        </a:t>
            </a:r>
            <a:r>
              <a:rPr lang="en-US" altLang="en-US" sz="2000" dirty="0" err="1">
                <a:cs typeface="Arial" pitchFamily="34" charset="0"/>
              </a:rPr>
              <a:t>super.onStart</a:t>
            </a:r>
            <a:r>
              <a:rPr lang="en-US" altLang="en-US" sz="2000" dirty="0">
                <a:cs typeface="Arial" pitchFamily="34" charset="0"/>
              </a:rPr>
              <a:t>()</a:t>
            </a:r>
          </a:p>
          <a:p>
            <a:pPr lvl="0" fontAlgn="base">
              <a:spcBef>
                <a:spcPct val="0"/>
              </a:spcBef>
              <a:spcAft>
                <a:spcPct val="0"/>
              </a:spcAft>
            </a:pPr>
            <a:r>
              <a:rPr lang="en-US" altLang="en-US" sz="2000" dirty="0">
                <a:cs typeface="Arial" pitchFamily="34" charset="0"/>
              </a:rPr>
              <a:t>        </a:t>
            </a:r>
            <a:r>
              <a:rPr lang="en-US" altLang="en-US" sz="2000" dirty="0" err="1">
                <a:cs typeface="Arial" pitchFamily="34" charset="0"/>
              </a:rPr>
              <a:t>Log.i</a:t>
            </a:r>
            <a:r>
              <a:rPr lang="en-US" altLang="en-US" sz="2000" dirty="0">
                <a:cs typeface="Arial" pitchFamily="34" charset="0"/>
              </a:rPr>
              <a:t>(MY_TAG, "Method in </a:t>
            </a:r>
            <a:r>
              <a:rPr lang="en-US" altLang="en-US" sz="2000" dirty="0" err="1">
                <a:cs typeface="Arial" pitchFamily="34" charset="0"/>
              </a:rPr>
              <a:t>OnStart</a:t>
            </a:r>
            <a:r>
              <a:rPr lang="en-US" altLang="en-US" sz="2000" dirty="0">
                <a:cs typeface="Arial" pitchFamily="34" charset="0"/>
              </a:rPr>
              <a:t>")</a:t>
            </a:r>
          </a:p>
          <a:p>
            <a:pPr lvl="0" fontAlgn="base">
              <a:spcBef>
                <a:spcPct val="0"/>
              </a:spcBef>
              <a:spcAft>
                <a:spcPct val="0"/>
              </a:spcAft>
            </a:pPr>
            <a:r>
              <a:rPr lang="en-US" altLang="en-US" sz="2000" dirty="0">
                <a:cs typeface="Arial" pitchFamily="34" charset="0"/>
              </a:rPr>
              <a:t>}</a:t>
            </a:r>
          </a:p>
          <a:p>
            <a:pPr lvl="0" fontAlgn="base">
              <a:spcBef>
                <a:spcPct val="0"/>
              </a:spcBef>
              <a:spcAft>
                <a:spcPct val="0"/>
              </a:spcAft>
            </a:pPr>
            <a:r>
              <a:rPr lang="en-US" altLang="en-US" sz="2000" dirty="0">
                <a:cs typeface="Arial" pitchFamily="34" charset="0"/>
              </a:rPr>
              <a:t>    override fun </a:t>
            </a:r>
            <a:r>
              <a:rPr lang="en-US" altLang="en-US" sz="2000" dirty="0" err="1">
                <a:cs typeface="Arial" pitchFamily="34" charset="0"/>
              </a:rPr>
              <a:t>onResume</a:t>
            </a:r>
            <a:r>
              <a:rPr lang="en-US" altLang="en-US" sz="2000" dirty="0">
                <a:cs typeface="Arial" pitchFamily="34" charset="0"/>
              </a:rPr>
              <a:t>() {</a:t>
            </a:r>
          </a:p>
          <a:p>
            <a:pPr lvl="0" fontAlgn="base">
              <a:spcBef>
                <a:spcPct val="0"/>
              </a:spcBef>
              <a:spcAft>
                <a:spcPct val="0"/>
              </a:spcAft>
            </a:pPr>
            <a:r>
              <a:rPr lang="en-US" altLang="en-US" sz="2000" dirty="0">
                <a:cs typeface="Arial" pitchFamily="34" charset="0"/>
              </a:rPr>
              <a:t>        </a:t>
            </a:r>
            <a:r>
              <a:rPr lang="en-US" altLang="en-US" sz="2000" dirty="0" err="1">
                <a:cs typeface="Arial" pitchFamily="34" charset="0"/>
              </a:rPr>
              <a:t>super.onResume</a:t>
            </a:r>
            <a:r>
              <a:rPr lang="en-US" altLang="en-US" sz="2000" dirty="0">
                <a:cs typeface="Arial" pitchFamily="34" charset="0"/>
              </a:rPr>
              <a:t>()</a:t>
            </a:r>
          </a:p>
          <a:p>
            <a:pPr lvl="0" fontAlgn="base">
              <a:spcBef>
                <a:spcPct val="0"/>
              </a:spcBef>
              <a:spcAft>
                <a:spcPct val="0"/>
              </a:spcAft>
            </a:pPr>
            <a:r>
              <a:rPr lang="en-US" altLang="en-US" sz="2000" dirty="0">
                <a:cs typeface="Arial" pitchFamily="34" charset="0"/>
              </a:rPr>
              <a:t>        </a:t>
            </a:r>
            <a:r>
              <a:rPr lang="en-US" altLang="en-US" sz="2000" dirty="0" err="1">
                <a:cs typeface="Arial" pitchFamily="34" charset="0"/>
              </a:rPr>
              <a:t>Log.i</a:t>
            </a:r>
            <a:r>
              <a:rPr lang="en-US" altLang="en-US" sz="2000" dirty="0">
                <a:cs typeface="Arial" pitchFamily="34" charset="0"/>
              </a:rPr>
              <a:t>(MY_TAG, "Method in </a:t>
            </a:r>
            <a:r>
              <a:rPr lang="en-US" altLang="en-US" sz="2000" dirty="0" err="1">
                <a:cs typeface="Arial" pitchFamily="34" charset="0"/>
              </a:rPr>
              <a:t>OnResume</a:t>
            </a:r>
            <a:r>
              <a:rPr lang="en-US" altLang="en-US" sz="2000" dirty="0">
                <a:cs typeface="Arial" pitchFamily="34" charset="0"/>
              </a:rPr>
              <a:t>")</a:t>
            </a:r>
          </a:p>
          <a:p>
            <a:pPr lvl="0" fontAlgn="base">
              <a:spcBef>
                <a:spcPct val="0"/>
              </a:spcBef>
              <a:spcAft>
                <a:spcPct val="0"/>
              </a:spcAft>
            </a:pPr>
            <a:r>
              <a:rPr lang="en-US" altLang="en-US" sz="2000" dirty="0">
                <a:cs typeface="Arial" pitchFamily="34" charset="0"/>
              </a:rPr>
              <a:t>}</a:t>
            </a:r>
          </a:p>
          <a:p>
            <a:pPr lvl="0" fontAlgn="base">
              <a:spcBef>
                <a:spcPct val="0"/>
              </a:spcBef>
              <a:spcAft>
                <a:spcPct val="0"/>
              </a:spcAft>
            </a:pPr>
            <a:r>
              <a:rPr lang="en-US" altLang="en-US" sz="2000" dirty="0">
                <a:cs typeface="Arial" pitchFamily="34" charset="0"/>
              </a:rPr>
              <a:t>    override fun </a:t>
            </a:r>
            <a:r>
              <a:rPr lang="en-US" altLang="en-US" sz="2000" dirty="0" err="1">
                <a:cs typeface="Arial" pitchFamily="34" charset="0"/>
              </a:rPr>
              <a:t>onPause</a:t>
            </a:r>
            <a:r>
              <a:rPr lang="en-US" altLang="en-US" sz="2000" dirty="0">
                <a:cs typeface="Arial" pitchFamily="34" charset="0"/>
              </a:rPr>
              <a:t>() {</a:t>
            </a:r>
          </a:p>
          <a:p>
            <a:pPr lvl="0" fontAlgn="base">
              <a:spcBef>
                <a:spcPct val="0"/>
              </a:spcBef>
              <a:spcAft>
                <a:spcPct val="0"/>
              </a:spcAft>
            </a:pPr>
            <a:r>
              <a:rPr lang="en-US" altLang="en-US" sz="2000" dirty="0">
                <a:cs typeface="Arial" pitchFamily="34" charset="0"/>
              </a:rPr>
              <a:t>        </a:t>
            </a:r>
            <a:r>
              <a:rPr lang="en-US" altLang="en-US" sz="2000" dirty="0" err="1">
                <a:cs typeface="Arial" pitchFamily="34" charset="0"/>
              </a:rPr>
              <a:t>super.onPause</a:t>
            </a:r>
            <a:r>
              <a:rPr lang="en-US" altLang="en-US" sz="2000" dirty="0">
                <a:cs typeface="Arial" pitchFamily="34" charset="0"/>
              </a:rPr>
              <a:t>()</a:t>
            </a:r>
          </a:p>
          <a:p>
            <a:pPr lvl="0" fontAlgn="base">
              <a:spcBef>
                <a:spcPct val="0"/>
              </a:spcBef>
              <a:spcAft>
                <a:spcPct val="0"/>
              </a:spcAft>
            </a:pPr>
            <a:r>
              <a:rPr lang="en-US" altLang="en-US" sz="2000" dirty="0">
                <a:cs typeface="Arial" pitchFamily="34" charset="0"/>
              </a:rPr>
              <a:t>        </a:t>
            </a:r>
            <a:r>
              <a:rPr lang="en-US" altLang="en-US" sz="2000" dirty="0" err="1">
                <a:cs typeface="Arial" pitchFamily="34" charset="0"/>
              </a:rPr>
              <a:t>Log.i</a:t>
            </a:r>
            <a:r>
              <a:rPr lang="en-US" altLang="en-US" sz="2000" dirty="0">
                <a:cs typeface="Arial" pitchFamily="34" charset="0"/>
              </a:rPr>
              <a:t>(MY_TAG, "Method in </a:t>
            </a:r>
            <a:r>
              <a:rPr lang="en-US" altLang="en-US" sz="2000" dirty="0" err="1">
                <a:cs typeface="Arial" pitchFamily="34" charset="0"/>
              </a:rPr>
              <a:t>OnPause</a:t>
            </a:r>
            <a:r>
              <a:rPr lang="en-US" altLang="en-US" sz="2000" dirty="0">
                <a:cs typeface="Arial" pitchFamily="34" charset="0"/>
              </a:rPr>
              <a:t>")</a:t>
            </a:r>
          </a:p>
          <a:p>
            <a:pPr lvl="0" fontAlgn="base">
              <a:spcBef>
                <a:spcPct val="0"/>
              </a:spcBef>
              <a:spcAft>
                <a:spcPct val="0"/>
              </a:spcAft>
            </a:pPr>
            <a:r>
              <a:rPr lang="en-US" altLang="en-US" sz="2000" dirty="0">
                <a:cs typeface="Arial" pitchFamily="34" charset="0"/>
              </a:rPr>
              <a:t>}</a:t>
            </a:r>
            <a:endParaRPr kumimoji="0" lang="en-US" altLang="en-US" sz="1600" b="0" i="0" u="none" strike="noStrike" cap="none" normalizeH="0" baseline="0" dirty="0">
              <a:ln>
                <a:noFill/>
              </a:ln>
              <a:solidFill>
                <a:schemeClr val="tx1"/>
              </a:solidFill>
              <a:effectLst/>
              <a:cs typeface="Arial" pitchFamily="34" charset="0"/>
            </a:endParaRPr>
          </a:p>
        </p:txBody>
      </p:sp>
    </p:spTree>
    <p:extLst>
      <p:ext uri="{BB962C8B-B14F-4D97-AF65-F5344CB8AC3E}">
        <p14:creationId xmlns:p14="http://schemas.microsoft.com/office/powerpoint/2010/main" val="3004190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00B0F0"/>
                </a:solidFill>
              </a:rPr>
              <a:t>Contents</a:t>
            </a:r>
            <a:endParaRPr dirty="0">
              <a:solidFill>
                <a:srgbClr val="00B0F0"/>
              </a:solidFill>
            </a:endParaRPr>
          </a:p>
        </p:txBody>
      </p:sp>
      <p:sp>
        <p:nvSpPr>
          <p:cNvPr id="356" name="Shape 356"/>
          <p:cNvSpPr txBox="1">
            <a:spLocks noGrp="1"/>
          </p:cNvSpPr>
          <p:nvPr>
            <p:ph type="body" idx="1"/>
          </p:nvPr>
        </p:nvSpPr>
        <p:spPr>
          <a:xfrm>
            <a:off x="311700" y="1200149"/>
            <a:ext cx="8398800" cy="3539267"/>
          </a:xfrm>
          <a:prstGeom prst="rect">
            <a:avLst/>
          </a:prstGeom>
        </p:spPr>
        <p:txBody>
          <a:bodyPr spcFirstLastPara="1" wrap="square" lIns="91425" tIns="91425" rIns="91425" bIns="91425" anchor="t" anchorCtr="0">
            <a:noAutofit/>
          </a:bodyPr>
          <a:lstStyle/>
          <a:p>
            <a:pPr marL="457200" lvl="0" indent="-381000" rtl="0">
              <a:spcBef>
                <a:spcPts val="1000"/>
              </a:spcBef>
              <a:spcAft>
                <a:spcPts val="0"/>
              </a:spcAft>
              <a:buSzPts val="2400"/>
              <a:buFont typeface="Arial" panose="020B0604020202020204" pitchFamily="34" charset="0"/>
              <a:buChar char="•"/>
            </a:pPr>
            <a:r>
              <a:rPr lang="en" sz="2000" dirty="0"/>
              <a:t>Views, view groups, and view hierarchy</a:t>
            </a:r>
            <a:endParaRPr sz="2000" dirty="0"/>
          </a:p>
          <a:p>
            <a:pPr marL="457200" lvl="0" indent="-381000" rtl="0">
              <a:spcBef>
                <a:spcPts val="1000"/>
              </a:spcBef>
              <a:spcAft>
                <a:spcPts val="0"/>
              </a:spcAft>
              <a:buSzPts val="2400"/>
              <a:buFont typeface="Arial" panose="020B0604020202020204" pitchFamily="34" charset="0"/>
              <a:buChar char="•"/>
            </a:pPr>
            <a:r>
              <a:rPr lang="en" sz="2000" dirty="0"/>
              <a:t>Layouts in XML and </a:t>
            </a:r>
            <a:r>
              <a:rPr lang="en-US" sz="2000" dirty="0"/>
              <a:t>Kotlin</a:t>
            </a:r>
            <a:r>
              <a:rPr lang="en" sz="2000" dirty="0"/>
              <a:t> code</a:t>
            </a:r>
            <a:endParaRPr sz="2000" dirty="0"/>
          </a:p>
          <a:p>
            <a:pPr marL="457200" lvl="0" indent="-381000" rtl="0">
              <a:spcBef>
                <a:spcPts val="1000"/>
              </a:spcBef>
              <a:spcAft>
                <a:spcPts val="0"/>
              </a:spcAft>
              <a:buSzPts val="2400"/>
              <a:buFont typeface="Arial" panose="020B0604020202020204" pitchFamily="34" charset="0"/>
              <a:buChar char="•"/>
            </a:pPr>
            <a:r>
              <a:rPr lang="en" sz="2000" dirty="0"/>
              <a:t>Resources</a:t>
            </a:r>
            <a:endParaRPr sz="2000" dirty="0"/>
          </a:p>
          <a:p>
            <a:pPr marL="457200" lvl="0" indent="-381000" rtl="0">
              <a:spcBef>
                <a:spcPts val="1000"/>
              </a:spcBef>
              <a:spcAft>
                <a:spcPts val="0"/>
              </a:spcAft>
              <a:buSzPts val="2400"/>
              <a:buFont typeface="Arial" panose="020B0604020202020204" pitchFamily="34" charset="0"/>
              <a:buChar char="•"/>
            </a:pPr>
            <a:r>
              <a:rPr lang="en" sz="2000" dirty="0"/>
              <a:t>Activity Life Cycle</a:t>
            </a:r>
          </a:p>
          <a:p>
            <a:pPr>
              <a:buFont typeface="Arial" panose="020B0604020202020204" pitchFamily="34" charset="0"/>
              <a:buChar char="•"/>
            </a:pPr>
            <a:r>
              <a:rPr lang="en-US" sz="2000" dirty="0"/>
              <a:t>Save State Information call backs</a:t>
            </a:r>
          </a:p>
          <a:p>
            <a:pPr>
              <a:buFont typeface="Arial" panose="020B0604020202020204" pitchFamily="34" charset="0"/>
              <a:buChar char="•"/>
            </a:pPr>
            <a:r>
              <a:rPr lang="en-US" sz="2000" dirty="0"/>
              <a:t>Hands on Examples – Basic UI, Simple Calculator, Working with </a:t>
            </a:r>
            <a:r>
              <a:rPr lang="en-US" sz="2000" dirty="0" err="1"/>
              <a:t>ScrollView</a:t>
            </a:r>
            <a:r>
              <a:rPr lang="en-US" sz="2000" dirty="0"/>
              <a:t>, Lifecycle Activity and Save state  </a:t>
            </a:r>
          </a:p>
          <a:p>
            <a:pPr lvl="0">
              <a:buFont typeface="Arial" panose="020B0604020202020204" pitchFamily="34" charset="0"/>
              <a:buChar char="•"/>
            </a:pPr>
            <a:endParaRPr sz="1800" dirty="0"/>
          </a:p>
          <a:p>
            <a:pPr marL="0" lvl="0" indent="0" rtl="0">
              <a:lnSpc>
                <a:spcPct val="100000"/>
              </a:lnSpc>
              <a:spcBef>
                <a:spcPts val="300"/>
              </a:spcBef>
              <a:spcAft>
                <a:spcPts val="1000"/>
              </a:spcAft>
              <a:buClr>
                <a:schemeClr val="dk1"/>
              </a:buClr>
              <a:buSzPts val="1100"/>
              <a:buFont typeface="Arial"/>
              <a:buNone/>
            </a:pPr>
            <a:endParaRPr dirty="0"/>
          </a:p>
        </p:txBody>
      </p:sp>
      <p:sp>
        <p:nvSpPr>
          <p:cNvPr id="357" name="Shape 35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2200" y="143798"/>
            <a:ext cx="3429000" cy="707886"/>
          </a:xfrm>
          <a:prstGeom prst="rect">
            <a:avLst/>
          </a:prstGeom>
          <a:noFill/>
        </p:spPr>
        <p:txBody>
          <a:bodyPr wrap="square" rtlCol="0">
            <a:spAutoFit/>
          </a:bodyPr>
          <a:lstStyle/>
          <a:p>
            <a:r>
              <a:rPr lang="en-US" sz="4000" dirty="0" err="1">
                <a:solidFill>
                  <a:schemeClr val="accent1"/>
                </a:solidFill>
              </a:rPr>
              <a:t>MainActivity.kt</a:t>
            </a:r>
            <a:endParaRPr lang="en-US" sz="4000" b="1" u="sng" dirty="0">
              <a:solidFill>
                <a:schemeClr val="accent1"/>
              </a:solidFill>
            </a:endParaRPr>
          </a:p>
        </p:txBody>
      </p:sp>
      <p:sp>
        <p:nvSpPr>
          <p:cNvPr id="8" name="Rectangle 2"/>
          <p:cNvSpPr>
            <a:spLocks noChangeArrowheads="1"/>
          </p:cNvSpPr>
          <p:nvPr/>
        </p:nvSpPr>
        <p:spPr bwMode="auto">
          <a:xfrm>
            <a:off x="204108" y="1111024"/>
            <a:ext cx="845820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altLang="en-US" dirty="0">
                <a:cs typeface="Arial" pitchFamily="34" charset="0"/>
              </a:rPr>
              <a:t>override fun </a:t>
            </a:r>
            <a:r>
              <a:rPr lang="en-US" altLang="en-US" dirty="0" err="1">
                <a:cs typeface="Arial" pitchFamily="34" charset="0"/>
              </a:rPr>
              <a:t>onStop</a:t>
            </a:r>
            <a:r>
              <a:rPr lang="en-US" altLang="en-US" dirty="0">
                <a:cs typeface="Arial" pitchFamily="34" charset="0"/>
              </a:rPr>
              <a:t>() {</a:t>
            </a:r>
          </a:p>
          <a:p>
            <a:pPr lvl="0" fontAlgn="base">
              <a:spcBef>
                <a:spcPct val="0"/>
              </a:spcBef>
              <a:spcAft>
                <a:spcPct val="0"/>
              </a:spcAft>
            </a:pPr>
            <a:r>
              <a:rPr lang="en-US" altLang="en-US" dirty="0">
                <a:cs typeface="Arial" pitchFamily="34" charset="0"/>
              </a:rPr>
              <a:t>        </a:t>
            </a:r>
            <a:r>
              <a:rPr lang="en-US" altLang="en-US" dirty="0" err="1">
                <a:cs typeface="Arial" pitchFamily="34" charset="0"/>
              </a:rPr>
              <a:t>super.onStop</a:t>
            </a:r>
            <a:r>
              <a:rPr lang="en-US" altLang="en-US" dirty="0">
                <a:cs typeface="Arial" pitchFamily="34" charset="0"/>
              </a:rPr>
              <a:t>()</a:t>
            </a:r>
          </a:p>
          <a:p>
            <a:pPr lvl="0" fontAlgn="base">
              <a:spcBef>
                <a:spcPct val="0"/>
              </a:spcBef>
              <a:spcAft>
                <a:spcPct val="0"/>
              </a:spcAft>
            </a:pPr>
            <a:r>
              <a:rPr lang="en-US" altLang="en-US" dirty="0">
                <a:cs typeface="Arial" pitchFamily="34" charset="0"/>
              </a:rPr>
              <a:t>        </a:t>
            </a:r>
            <a:r>
              <a:rPr lang="en-US" altLang="en-US" dirty="0" err="1">
                <a:cs typeface="Arial" pitchFamily="34" charset="0"/>
              </a:rPr>
              <a:t>Log.i</a:t>
            </a:r>
            <a:r>
              <a:rPr lang="en-US" altLang="en-US" dirty="0">
                <a:cs typeface="Arial" pitchFamily="34" charset="0"/>
              </a:rPr>
              <a:t>(MY_TAG, "Method in </a:t>
            </a:r>
            <a:r>
              <a:rPr lang="en-US" altLang="en-US" dirty="0" err="1">
                <a:cs typeface="Arial" pitchFamily="34" charset="0"/>
              </a:rPr>
              <a:t>OnStop</a:t>
            </a:r>
            <a:r>
              <a:rPr lang="en-US" altLang="en-US" dirty="0">
                <a:cs typeface="Arial" pitchFamily="34" charset="0"/>
              </a:rPr>
              <a:t>")</a:t>
            </a:r>
          </a:p>
          <a:p>
            <a:pPr lvl="0" fontAlgn="base">
              <a:spcBef>
                <a:spcPct val="0"/>
              </a:spcBef>
              <a:spcAft>
                <a:spcPct val="0"/>
              </a:spcAft>
            </a:pPr>
            <a:r>
              <a:rPr lang="en-US" altLang="en-US" dirty="0">
                <a:cs typeface="Arial" pitchFamily="34" charset="0"/>
              </a:rPr>
              <a:t>     }</a:t>
            </a:r>
          </a:p>
          <a:p>
            <a:pPr lvl="0" fontAlgn="base">
              <a:spcBef>
                <a:spcPct val="0"/>
              </a:spcBef>
              <a:spcAft>
                <a:spcPct val="0"/>
              </a:spcAft>
            </a:pPr>
            <a:endParaRPr lang="en-US" altLang="en-US" dirty="0">
              <a:cs typeface="Arial" pitchFamily="34" charset="0"/>
            </a:endParaRPr>
          </a:p>
          <a:p>
            <a:pPr lvl="0" fontAlgn="base">
              <a:spcBef>
                <a:spcPct val="0"/>
              </a:spcBef>
              <a:spcAft>
                <a:spcPct val="0"/>
              </a:spcAft>
            </a:pPr>
            <a:r>
              <a:rPr lang="en-US" altLang="en-US" dirty="0">
                <a:cs typeface="Arial" pitchFamily="34" charset="0"/>
              </a:rPr>
              <a:t>    override fun </a:t>
            </a:r>
            <a:r>
              <a:rPr lang="en-US" altLang="en-US" dirty="0" err="1">
                <a:cs typeface="Arial" pitchFamily="34" charset="0"/>
              </a:rPr>
              <a:t>onRestart</a:t>
            </a:r>
            <a:r>
              <a:rPr lang="en-US" altLang="en-US" dirty="0">
                <a:cs typeface="Arial" pitchFamily="34" charset="0"/>
              </a:rPr>
              <a:t>() {</a:t>
            </a:r>
          </a:p>
          <a:p>
            <a:pPr lvl="0" fontAlgn="base">
              <a:spcBef>
                <a:spcPct val="0"/>
              </a:spcBef>
              <a:spcAft>
                <a:spcPct val="0"/>
              </a:spcAft>
            </a:pPr>
            <a:r>
              <a:rPr lang="en-US" altLang="en-US" dirty="0">
                <a:cs typeface="Arial" pitchFamily="34" charset="0"/>
              </a:rPr>
              <a:t>        </a:t>
            </a:r>
            <a:r>
              <a:rPr lang="en-US" altLang="en-US" dirty="0" err="1">
                <a:cs typeface="Arial" pitchFamily="34" charset="0"/>
              </a:rPr>
              <a:t>super.onRestart</a:t>
            </a:r>
            <a:r>
              <a:rPr lang="en-US" altLang="en-US" dirty="0">
                <a:cs typeface="Arial" pitchFamily="34" charset="0"/>
              </a:rPr>
              <a:t>()</a:t>
            </a:r>
          </a:p>
          <a:p>
            <a:pPr lvl="0" fontAlgn="base">
              <a:spcBef>
                <a:spcPct val="0"/>
              </a:spcBef>
              <a:spcAft>
                <a:spcPct val="0"/>
              </a:spcAft>
            </a:pPr>
            <a:r>
              <a:rPr lang="en-US" altLang="en-US" dirty="0">
                <a:cs typeface="Arial" pitchFamily="34" charset="0"/>
              </a:rPr>
              <a:t>        </a:t>
            </a:r>
            <a:r>
              <a:rPr lang="en-US" altLang="en-US" dirty="0" err="1">
                <a:cs typeface="Arial" pitchFamily="34" charset="0"/>
              </a:rPr>
              <a:t>Log.i</a:t>
            </a:r>
            <a:r>
              <a:rPr lang="en-US" altLang="en-US" dirty="0">
                <a:cs typeface="Arial" pitchFamily="34" charset="0"/>
              </a:rPr>
              <a:t>(MY_TAG, "Method in </a:t>
            </a:r>
            <a:r>
              <a:rPr lang="en-US" altLang="en-US" dirty="0" err="1">
                <a:cs typeface="Arial" pitchFamily="34" charset="0"/>
              </a:rPr>
              <a:t>OnRestart</a:t>
            </a:r>
            <a:r>
              <a:rPr lang="en-US" altLang="en-US" dirty="0">
                <a:cs typeface="Arial" pitchFamily="34" charset="0"/>
              </a:rPr>
              <a:t>")</a:t>
            </a:r>
          </a:p>
          <a:p>
            <a:pPr lvl="0" fontAlgn="base">
              <a:spcBef>
                <a:spcPct val="0"/>
              </a:spcBef>
              <a:spcAft>
                <a:spcPct val="0"/>
              </a:spcAft>
            </a:pPr>
            <a:r>
              <a:rPr lang="en-US" altLang="en-US" dirty="0">
                <a:cs typeface="Arial" pitchFamily="34" charset="0"/>
              </a:rPr>
              <a:t>     }</a:t>
            </a:r>
          </a:p>
          <a:p>
            <a:pPr lvl="0" fontAlgn="base">
              <a:spcBef>
                <a:spcPct val="0"/>
              </a:spcBef>
              <a:spcAft>
                <a:spcPct val="0"/>
              </a:spcAft>
            </a:pPr>
            <a:r>
              <a:rPr lang="en-US" altLang="en-US" dirty="0">
                <a:cs typeface="Arial" pitchFamily="34" charset="0"/>
              </a:rPr>
              <a:t>    override fun </a:t>
            </a:r>
            <a:r>
              <a:rPr lang="en-US" altLang="en-US" dirty="0" err="1">
                <a:cs typeface="Arial" pitchFamily="34" charset="0"/>
              </a:rPr>
              <a:t>onDestroy</a:t>
            </a:r>
            <a:r>
              <a:rPr lang="en-US" altLang="en-US" dirty="0">
                <a:cs typeface="Arial" pitchFamily="34" charset="0"/>
              </a:rPr>
              <a:t>() {</a:t>
            </a:r>
          </a:p>
          <a:p>
            <a:pPr lvl="0" fontAlgn="base">
              <a:spcBef>
                <a:spcPct val="0"/>
              </a:spcBef>
              <a:spcAft>
                <a:spcPct val="0"/>
              </a:spcAft>
            </a:pPr>
            <a:r>
              <a:rPr lang="en-US" altLang="en-US" dirty="0">
                <a:cs typeface="Arial" pitchFamily="34" charset="0"/>
              </a:rPr>
              <a:t>        </a:t>
            </a:r>
            <a:r>
              <a:rPr lang="en-US" altLang="en-US" dirty="0" err="1">
                <a:cs typeface="Arial" pitchFamily="34" charset="0"/>
              </a:rPr>
              <a:t>super.onDestroy</a:t>
            </a:r>
            <a:r>
              <a:rPr lang="en-US" altLang="en-US" dirty="0">
                <a:cs typeface="Arial" pitchFamily="34" charset="0"/>
              </a:rPr>
              <a:t>()</a:t>
            </a:r>
          </a:p>
          <a:p>
            <a:pPr lvl="0" fontAlgn="base">
              <a:spcBef>
                <a:spcPct val="0"/>
              </a:spcBef>
              <a:spcAft>
                <a:spcPct val="0"/>
              </a:spcAft>
            </a:pPr>
            <a:r>
              <a:rPr lang="en-US" altLang="en-US" dirty="0">
                <a:cs typeface="Arial" pitchFamily="34" charset="0"/>
              </a:rPr>
              <a:t>        </a:t>
            </a:r>
            <a:r>
              <a:rPr lang="en-US" altLang="en-US" dirty="0" err="1">
                <a:cs typeface="Arial" pitchFamily="34" charset="0"/>
              </a:rPr>
              <a:t>Log.i</a:t>
            </a:r>
            <a:r>
              <a:rPr lang="en-US" altLang="en-US" dirty="0">
                <a:cs typeface="Arial" pitchFamily="34" charset="0"/>
              </a:rPr>
              <a:t>(MY_TAG, "Method in </a:t>
            </a:r>
            <a:r>
              <a:rPr lang="en-US" altLang="en-US" dirty="0" err="1">
                <a:cs typeface="Arial" pitchFamily="34" charset="0"/>
              </a:rPr>
              <a:t>OnDestroy</a:t>
            </a:r>
            <a:r>
              <a:rPr lang="en-US" altLang="en-US" dirty="0">
                <a:cs typeface="Arial" pitchFamily="34" charset="0"/>
              </a:rPr>
              <a:t>")</a:t>
            </a:r>
          </a:p>
          <a:p>
            <a:pPr lvl="0" fontAlgn="base">
              <a:spcBef>
                <a:spcPct val="0"/>
              </a:spcBef>
              <a:spcAft>
                <a:spcPct val="0"/>
              </a:spcAft>
            </a:pPr>
            <a:r>
              <a:rPr lang="en-US" altLang="en-US" dirty="0">
                <a:cs typeface="Arial" pitchFamily="34" charset="0"/>
              </a:rPr>
              <a:t>    }</a:t>
            </a:r>
          </a:p>
          <a:p>
            <a:pPr lvl="0" fontAlgn="base">
              <a:spcBef>
                <a:spcPct val="0"/>
              </a:spcBef>
              <a:spcAft>
                <a:spcPct val="0"/>
              </a:spcAft>
            </a:pPr>
            <a:r>
              <a:rPr lang="en-US" altLang="en-US" dirty="0">
                <a:cs typeface="Arial" pitchFamily="34" charset="0"/>
              </a:rPr>
              <a:t>}</a:t>
            </a:r>
            <a:endParaRPr kumimoji="0" lang="en-US" altLang="en-US" b="0" i="0" u="none" strike="noStrike" cap="none" normalizeH="0" baseline="0" dirty="0">
              <a:ln>
                <a:noFill/>
              </a:ln>
              <a:solidFill>
                <a:schemeClr val="tx1"/>
              </a:solidFill>
              <a:effectLst/>
              <a:cs typeface="Arial" pitchFamily="34" charset="0"/>
            </a:endParaRPr>
          </a:p>
        </p:txBody>
      </p:sp>
    </p:spTree>
    <p:extLst>
      <p:ext uri="{BB962C8B-B14F-4D97-AF65-F5344CB8AC3E}">
        <p14:creationId xmlns:p14="http://schemas.microsoft.com/office/powerpoint/2010/main" val="4274708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47750"/>
            <a:ext cx="8763000" cy="4123046"/>
          </a:xfrm>
        </p:spPr>
        <p:txBody>
          <a:bodyPr>
            <a:normAutofit/>
          </a:bodyPr>
          <a:lstStyle/>
          <a:p>
            <a:pPr fontAlgn="base"/>
            <a:r>
              <a:rPr lang="en-US" sz="1800" dirty="0"/>
              <a:t>Lifetime of an Activity is from </a:t>
            </a:r>
            <a:r>
              <a:rPr lang="en-US" sz="1800" dirty="0" err="1"/>
              <a:t>onCreate</a:t>
            </a:r>
            <a:r>
              <a:rPr lang="en-US" sz="1800" dirty="0"/>
              <a:t>() to </a:t>
            </a:r>
            <a:r>
              <a:rPr lang="en-US" sz="1800" dirty="0" err="1"/>
              <a:t>onDestroy</a:t>
            </a:r>
            <a:r>
              <a:rPr lang="en-US" sz="1800" dirty="0"/>
              <a:t>()</a:t>
            </a:r>
          </a:p>
          <a:p>
            <a:pPr fontAlgn="base"/>
            <a:r>
              <a:rPr lang="en-US" sz="1800" dirty="0"/>
              <a:t> Activity is Visible when </a:t>
            </a:r>
            <a:r>
              <a:rPr lang="en-US" sz="1800" dirty="0" err="1"/>
              <a:t>onStart</a:t>
            </a:r>
            <a:r>
              <a:rPr lang="en-US" sz="1800" dirty="0"/>
              <a:t>() to </a:t>
            </a:r>
            <a:r>
              <a:rPr lang="en-US" sz="1800" dirty="0" err="1"/>
              <a:t>onStop</a:t>
            </a:r>
            <a:r>
              <a:rPr lang="en-US" sz="1800" dirty="0"/>
              <a:t>()</a:t>
            </a:r>
          </a:p>
          <a:p>
            <a:pPr fontAlgn="base"/>
            <a:r>
              <a:rPr lang="en-US" sz="1800" dirty="0"/>
              <a:t> Activity is in Foreground </a:t>
            </a:r>
            <a:r>
              <a:rPr lang="en-US" sz="1800" dirty="0" err="1"/>
              <a:t>onResume</a:t>
            </a:r>
            <a:r>
              <a:rPr lang="en-US" sz="1800" dirty="0"/>
              <a:t> to </a:t>
            </a:r>
            <a:r>
              <a:rPr lang="en-US" sz="1800" dirty="0" err="1"/>
              <a:t>onPause</a:t>
            </a:r>
            <a:r>
              <a:rPr lang="en-US" sz="1800" dirty="0"/>
              <a:t>()</a:t>
            </a:r>
          </a:p>
          <a:p>
            <a:pPr marL="137160" indent="0" fontAlgn="base">
              <a:buNone/>
            </a:pPr>
            <a:r>
              <a:rPr lang="en-US" sz="1800" b="1" dirty="0"/>
              <a:t>Screen 1 </a:t>
            </a:r>
            <a:r>
              <a:rPr lang="en-US" sz="1800" dirty="0"/>
              <a:t>: After running the App, you will get the below screen and the Log message.  The Activity is started by invoking 1. </a:t>
            </a:r>
            <a:r>
              <a:rPr lang="en-US" sz="1800" dirty="0" err="1"/>
              <a:t>onCreate</a:t>
            </a:r>
            <a:r>
              <a:rPr lang="en-US" sz="1800" dirty="0"/>
              <a:t>(),    2. </a:t>
            </a:r>
            <a:r>
              <a:rPr lang="en-US" sz="1800" dirty="0" err="1"/>
              <a:t>onStart</a:t>
            </a:r>
            <a:r>
              <a:rPr lang="en-US" sz="1800" dirty="0"/>
              <a:t>() and 3. </a:t>
            </a:r>
            <a:r>
              <a:rPr lang="en-US" sz="1800" dirty="0" err="1"/>
              <a:t>onResume</a:t>
            </a:r>
            <a:r>
              <a:rPr lang="en-US" sz="1800" dirty="0"/>
              <a:t>(). It is visible in the foreground. </a:t>
            </a:r>
          </a:p>
          <a:p>
            <a:pPr marL="89154" indent="0">
              <a:buNone/>
            </a:pPr>
            <a:endParaRPr lang="en-US" sz="2000" dirty="0"/>
          </a:p>
        </p:txBody>
      </p:sp>
      <p:sp>
        <p:nvSpPr>
          <p:cNvPr id="5" name="TextBox 4"/>
          <p:cNvSpPr txBox="1"/>
          <p:nvPr/>
        </p:nvSpPr>
        <p:spPr>
          <a:xfrm>
            <a:off x="2362200" y="328071"/>
            <a:ext cx="5181600" cy="523220"/>
          </a:xfrm>
          <a:prstGeom prst="rect">
            <a:avLst/>
          </a:prstGeom>
          <a:noFill/>
        </p:spPr>
        <p:txBody>
          <a:bodyPr wrap="square" rtlCol="0">
            <a:spAutoFit/>
          </a:bodyPr>
          <a:lstStyle/>
          <a:p>
            <a:r>
              <a:rPr lang="en-US" sz="2800" dirty="0">
                <a:solidFill>
                  <a:schemeClr val="bg1"/>
                </a:solidFill>
              </a:rPr>
              <a:t>Activity Life Cycle – Screen Shots</a:t>
            </a:r>
            <a:r>
              <a:rPr lang="en-US" sz="1600"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506434"/>
            <a:ext cx="1904999" cy="2675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5337" y="3120159"/>
            <a:ext cx="3126827"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4612961" y="3704364"/>
            <a:ext cx="1510301" cy="27938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062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76350"/>
            <a:ext cx="8763000" cy="3434946"/>
          </a:xfrm>
        </p:spPr>
        <p:txBody>
          <a:bodyPr>
            <a:normAutofit/>
          </a:bodyPr>
          <a:lstStyle/>
          <a:p>
            <a:pPr marL="137160" indent="0" fontAlgn="base">
              <a:buNone/>
            </a:pPr>
            <a:r>
              <a:rPr lang="en-US" sz="1800" b="1" dirty="0"/>
              <a:t>Screen 2 :</a:t>
            </a:r>
            <a:r>
              <a:rPr lang="en-US" sz="1800" dirty="0"/>
              <a:t> Again  start your application  by clicking highlighted start     </a:t>
            </a:r>
          </a:p>
          <a:p>
            <a:pPr marL="137160" indent="0" fontAlgn="base">
              <a:buNone/>
            </a:pPr>
            <a:r>
              <a:rPr lang="en-US" sz="1800" dirty="0"/>
              <a:t>button the from your Emulator and reload the  same app.  Now the Activity is restarted  by invoking  1. </a:t>
            </a:r>
            <a:r>
              <a:rPr lang="en-US" sz="1800" dirty="0" err="1"/>
              <a:t>OnRestart</a:t>
            </a:r>
            <a:r>
              <a:rPr lang="en-US" sz="1800" dirty="0"/>
              <a:t>()   2. </a:t>
            </a:r>
            <a:r>
              <a:rPr lang="en-US" sz="1800" dirty="0" err="1"/>
              <a:t>onStart</a:t>
            </a:r>
            <a:r>
              <a:rPr lang="en-US" sz="1800" dirty="0"/>
              <a:t>() and 3. </a:t>
            </a:r>
            <a:r>
              <a:rPr lang="en-US" sz="1800" dirty="0" err="1"/>
              <a:t>OnResume</a:t>
            </a:r>
            <a:r>
              <a:rPr lang="en-US" sz="1800" dirty="0"/>
              <a:t>() itself. Now it is visible and not destroyed.</a:t>
            </a:r>
          </a:p>
          <a:p>
            <a:endParaRPr lang="en-US" sz="2000" dirty="0">
              <a:solidFill>
                <a:schemeClr val="bg1"/>
              </a:solidFill>
            </a:endParaRPr>
          </a:p>
        </p:txBody>
      </p:sp>
      <p:sp>
        <p:nvSpPr>
          <p:cNvPr id="5" name="TextBox 4"/>
          <p:cNvSpPr txBox="1"/>
          <p:nvPr/>
        </p:nvSpPr>
        <p:spPr>
          <a:xfrm>
            <a:off x="2209800" y="112626"/>
            <a:ext cx="5181600" cy="461665"/>
          </a:xfrm>
          <a:prstGeom prst="rect">
            <a:avLst/>
          </a:prstGeom>
          <a:noFill/>
        </p:spPr>
        <p:txBody>
          <a:bodyPr wrap="square" rtlCol="0">
            <a:spAutoFit/>
          </a:bodyPr>
          <a:lstStyle/>
          <a:p>
            <a:r>
              <a:rPr lang="en-US" sz="2400" dirty="0">
                <a:solidFill>
                  <a:schemeClr val="bg1"/>
                </a:solidFill>
              </a:rPr>
              <a:t>Activity Life Cycle – Screen Shots</a:t>
            </a:r>
            <a:r>
              <a:rPr lang="en-US" dirty="0">
                <a:solidFill>
                  <a:schemeClr val="bg1"/>
                </a:solidFill>
              </a:rPr>
              <a:t> </a:t>
            </a:r>
          </a:p>
        </p:txBody>
      </p:sp>
      <p:sp>
        <p:nvSpPr>
          <p:cNvPr id="6" name="Right Arrow 5"/>
          <p:cNvSpPr/>
          <p:nvPr/>
        </p:nvSpPr>
        <p:spPr>
          <a:xfrm>
            <a:off x="3695702" y="3646799"/>
            <a:ext cx="1143000" cy="2000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471" y="2623457"/>
            <a:ext cx="1832759" cy="2520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799" y="3249344"/>
            <a:ext cx="2999569" cy="892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428750"/>
            <a:ext cx="1762125" cy="214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332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00150"/>
            <a:ext cx="8610600" cy="3471929"/>
          </a:xfrm>
        </p:spPr>
        <p:txBody>
          <a:bodyPr>
            <a:normAutofit/>
          </a:bodyPr>
          <a:lstStyle/>
          <a:p>
            <a:pPr marL="137160" indent="0" fontAlgn="base">
              <a:buNone/>
            </a:pPr>
            <a:r>
              <a:rPr lang="en-US" sz="2000" b="1" dirty="0"/>
              <a:t>Screen 3 : </a:t>
            </a:r>
            <a:r>
              <a:rPr lang="en-US" sz="2000" dirty="0"/>
              <a:t>If you press the highlighted                                back button  from your Emulator your activity is destroyed by invoking 1. </a:t>
            </a:r>
            <a:r>
              <a:rPr lang="en-US" sz="2000" dirty="0" err="1"/>
              <a:t>onPause</a:t>
            </a:r>
            <a:r>
              <a:rPr lang="en-US" sz="2000" dirty="0"/>
              <a:t>() 2. </a:t>
            </a:r>
            <a:r>
              <a:rPr lang="en-US" sz="2000" dirty="0" err="1"/>
              <a:t>OnStop</a:t>
            </a:r>
            <a:r>
              <a:rPr lang="en-US" sz="2000" dirty="0"/>
              <a:t>() and  3. </a:t>
            </a:r>
            <a:r>
              <a:rPr lang="en-US" sz="2000" dirty="0" err="1"/>
              <a:t>onDestroy</a:t>
            </a:r>
            <a:r>
              <a:rPr lang="en-US" sz="2000" dirty="0"/>
              <a:t>().  The lifetime of the activity becomes over.</a:t>
            </a:r>
          </a:p>
          <a:p>
            <a:pPr marL="137160" indent="0" fontAlgn="base">
              <a:buNone/>
            </a:pPr>
            <a:endParaRPr lang="en-US" sz="2400" dirty="0">
              <a:solidFill>
                <a:srgbClr val="FFFF00"/>
              </a:solidFill>
            </a:endParaRPr>
          </a:p>
          <a:p>
            <a:endParaRPr lang="en-US" sz="2400" dirty="0"/>
          </a:p>
        </p:txBody>
      </p:sp>
      <p:sp>
        <p:nvSpPr>
          <p:cNvPr id="5" name="TextBox 4"/>
          <p:cNvSpPr txBox="1"/>
          <p:nvPr/>
        </p:nvSpPr>
        <p:spPr>
          <a:xfrm>
            <a:off x="2209800" y="112626"/>
            <a:ext cx="5181600" cy="584775"/>
          </a:xfrm>
          <a:prstGeom prst="rect">
            <a:avLst/>
          </a:prstGeom>
          <a:noFill/>
        </p:spPr>
        <p:txBody>
          <a:bodyPr wrap="square" rtlCol="0">
            <a:spAutoFit/>
          </a:bodyPr>
          <a:lstStyle/>
          <a:p>
            <a:r>
              <a:rPr lang="en-US" sz="3200" dirty="0">
                <a:solidFill>
                  <a:schemeClr val="bg1"/>
                </a:solidFill>
              </a:rPr>
              <a:t>Activity</a:t>
            </a:r>
            <a:r>
              <a:rPr lang="en-US" sz="2400" dirty="0">
                <a:solidFill>
                  <a:schemeClr val="bg1"/>
                </a:solidFill>
              </a:rPr>
              <a:t> Life Cycle – Screen Shots</a:t>
            </a:r>
            <a:r>
              <a:rPr lang="en-US" dirty="0">
                <a:solidFill>
                  <a:schemeClr val="bg1"/>
                </a:solidFill>
              </a:rPr>
              <a:t>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364673"/>
            <a:ext cx="1733550"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10" y="2607720"/>
            <a:ext cx="1557694" cy="242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6516" y="3126798"/>
            <a:ext cx="3478119" cy="107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ight Arrow 10"/>
          <p:cNvSpPr/>
          <p:nvPr/>
        </p:nvSpPr>
        <p:spPr>
          <a:xfrm>
            <a:off x="2514600" y="3592162"/>
            <a:ext cx="1143000" cy="2000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B161052-AC8C-478F-86AF-17F2029E6CA5}"/>
              </a:ext>
            </a:extLst>
          </p:cNvPr>
          <p:cNvSpPr txBox="1"/>
          <p:nvPr/>
        </p:nvSpPr>
        <p:spPr>
          <a:xfrm>
            <a:off x="2370575" y="4324350"/>
            <a:ext cx="6701413" cy="923330"/>
          </a:xfrm>
          <a:prstGeom prst="rect">
            <a:avLst/>
          </a:prstGeom>
          <a:noFill/>
        </p:spPr>
        <p:txBody>
          <a:bodyPr wrap="square" rtlCol="0">
            <a:spAutoFit/>
          </a:bodyPr>
          <a:lstStyle/>
          <a:p>
            <a:r>
              <a:rPr lang="en-US" dirty="0"/>
              <a:t>Refer : Lesson4/</a:t>
            </a:r>
            <a:r>
              <a:rPr lang="en-US" dirty="0" err="1"/>
              <a:t>LifeCycleActivityDemo</a:t>
            </a:r>
            <a:r>
              <a:rPr lang="en-US" dirty="0"/>
              <a:t> (Demo with single activity)</a:t>
            </a:r>
          </a:p>
          <a:p>
            <a:r>
              <a:rPr lang="en-US" dirty="0"/>
              <a:t>Refer : Lesson4/</a:t>
            </a:r>
            <a:r>
              <a:rPr lang="en-US" dirty="0" err="1"/>
              <a:t>ActivityLifeCycleAPP</a:t>
            </a:r>
            <a:r>
              <a:rPr lang="en-US" dirty="0"/>
              <a:t> (Demo with two </a:t>
            </a:r>
            <a:r>
              <a:rPr lang="en-US"/>
              <a:t>activitities)</a:t>
            </a:r>
            <a:endParaRPr lang="en-US" dirty="0"/>
          </a:p>
          <a:p>
            <a:endParaRPr lang="en-US" dirty="0"/>
          </a:p>
        </p:txBody>
      </p:sp>
    </p:spTree>
    <p:extLst>
      <p:ext uri="{BB962C8B-B14F-4D97-AF65-F5344CB8AC3E}">
        <p14:creationId xmlns:p14="http://schemas.microsoft.com/office/powerpoint/2010/main" val="2422733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rgbClr val="FFFFFF"/>
                </a:solidFill>
                <a:latin typeface="+mn-lt"/>
                <a:ea typeface="Arial"/>
                <a:cs typeface="Arial"/>
                <a:sym typeface="Arial"/>
              </a:rPr>
              <a:t>Saving instance state</a:t>
            </a:r>
            <a:endParaRPr dirty="0">
              <a:solidFill>
                <a:srgbClr val="FFFFFF"/>
              </a:solidFill>
              <a:latin typeface="+mn-lt"/>
            </a:endParaRPr>
          </a:p>
        </p:txBody>
      </p:sp>
      <p:sp>
        <p:nvSpPr>
          <p:cNvPr id="483" name="Shape 48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54</a:t>
            </a:fld>
            <a:endParaRPr/>
          </a:p>
        </p:txBody>
      </p:sp>
      <p:sp>
        <p:nvSpPr>
          <p:cNvPr id="484" name="Shape 484"/>
          <p:cNvSpPr txBox="1"/>
          <p:nvPr/>
        </p:nvSpPr>
        <p:spPr>
          <a:xfrm>
            <a:off x="1" y="1161426"/>
            <a:ext cx="6682990" cy="3924924"/>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700" dirty="0"/>
              <a:t>The better way of dealing with configuration changes (Rotate Device, changing the language settings) which you’ll use most often is to save the current state of the activity, and then reinstate it in the </a:t>
            </a:r>
            <a:r>
              <a:rPr lang="en-US" sz="1700" dirty="0" err="1"/>
              <a:t>onCreate</a:t>
            </a:r>
            <a:r>
              <a:rPr lang="en-US" sz="1700" dirty="0"/>
              <a:t>() method of the activity.</a:t>
            </a:r>
          </a:p>
          <a:p>
            <a:pPr marL="285750" indent="-285750">
              <a:buFont typeface="Arial" panose="020B0604020202020204" pitchFamily="34" charset="0"/>
              <a:buChar char="•"/>
            </a:pPr>
            <a:r>
              <a:rPr lang="en-US" sz="1700" dirty="0"/>
              <a:t>To save the current state of the activity, you need to implement the </a:t>
            </a:r>
            <a:r>
              <a:rPr lang="en-US" sz="1700" dirty="0" err="1"/>
              <a:t>onSaveInstanceState</a:t>
            </a:r>
            <a:r>
              <a:rPr lang="en-US" sz="1700" dirty="0"/>
              <a:t>() method. </a:t>
            </a:r>
          </a:p>
          <a:p>
            <a:pPr marL="285750" indent="-285750">
              <a:buFont typeface="Arial" panose="020B0604020202020204" pitchFamily="34" charset="0"/>
              <a:buChar char="•"/>
            </a:pPr>
            <a:r>
              <a:rPr lang="en-US" sz="1700" dirty="0"/>
              <a:t>The </a:t>
            </a:r>
            <a:r>
              <a:rPr lang="en-US" sz="1700" dirty="0" err="1"/>
              <a:t>onSaveInstanceState</a:t>
            </a:r>
            <a:r>
              <a:rPr lang="en-US" sz="1700" dirty="0"/>
              <a:t>() method gets called before the activity gets destroyed, which means you get an opportunity to save any values you want to retain before they get lost.</a:t>
            </a:r>
          </a:p>
          <a:p>
            <a:pPr marL="285750" indent="-285750">
              <a:buFont typeface="Arial" panose="020B0604020202020204" pitchFamily="34" charset="0"/>
              <a:buChar char="•"/>
            </a:pPr>
            <a:r>
              <a:rPr lang="en-US" sz="1700" dirty="0"/>
              <a:t>The </a:t>
            </a:r>
            <a:r>
              <a:rPr lang="en-US" sz="1700" dirty="0" err="1"/>
              <a:t>onSaveInstanceState</a:t>
            </a:r>
            <a:r>
              <a:rPr lang="en-US" sz="1700" dirty="0"/>
              <a:t>() method takes one parameter, a Bundle. A Bundle allows you to gather different types of data into a single object</a:t>
            </a:r>
          </a:p>
          <a:p>
            <a:pPr marL="285750" indent="-285750">
              <a:buFont typeface="Arial" panose="020B0604020202020204" pitchFamily="34" charset="0"/>
              <a:buChar char="•"/>
            </a:pPr>
            <a:r>
              <a:rPr lang="en-US" sz="1700" dirty="0"/>
              <a:t>The Bundle class provides a container for storing data using a key-value pair mechanism. The keys take the form of string values, while the values associated with those keys can be in the form of a primitive value or any object.</a:t>
            </a:r>
          </a:p>
          <a:p>
            <a:endParaRPr sz="1600" dirty="0">
              <a:sym typeface="Roboto"/>
            </a:endParaRPr>
          </a:p>
          <a:p>
            <a:pPr marL="0" marR="0" lvl="0" indent="0" algn="l" rtl="0">
              <a:lnSpc>
                <a:spcPct val="115000"/>
              </a:lnSpc>
              <a:spcBef>
                <a:spcPts val="0"/>
              </a:spcBef>
              <a:spcAft>
                <a:spcPts val="0"/>
              </a:spcAft>
              <a:buNone/>
            </a:pPr>
            <a:endParaRPr dirty="0">
              <a:sym typeface="Roboto"/>
            </a:endParaRPr>
          </a:p>
          <a:p>
            <a:pPr marL="0" lvl="0" indent="0" rtl="0">
              <a:lnSpc>
                <a:spcPct val="115000"/>
              </a:lnSpc>
              <a:spcBef>
                <a:spcPts val="500"/>
              </a:spcBef>
              <a:spcAft>
                <a:spcPts val="0"/>
              </a:spcAft>
              <a:buNone/>
            </a:pPr>
            <a:endParaRPr sz="2400" dirty="0">
              <a:latin typeface="Roboto"/>
              <a:ea typeface="Roboto"/>
              <a:cs typeface="Roboto"/>
              <a:sym typeface="Roboto"/>
            </a:endParaRPr>
          </a:p>
          <a:p>
            <a:pPr marL="0" lvl="0" indent="0" rtl="0">
              <a:lnSpc>
                <a:spcPct val="115000"/>
              </a:lnSpc>
              <a:spcBef>
                <a:spcPts val="1000"/>
              </a:spcBef>
              <a:spcAft>
                <a:spcPts val="0"/>
              </a:spcAft>
              <a:buNone/>
            </a:pPr>
            <a:endParaRPr sz="1600" dirty="0">
              <a:solidFill>
                <a:srgbClr val="4CAF50"/>
              </a:solidFill>
              <a:latin typeface="Roboto"/>
              <a:ea typeface="Roboto"/>
              <a:cs typeface="Roboto"/>
              <a:sym typeface="Roboto"/>
            </a:endParaRPr>
          </a:p>
        </p:txBody>
      </p:sp>
      <p:pic>
        <p:nvPicPr>
          <p:cNvPr id="3" name="Picture 2">
            <a:extLst>
              <a:ext uri="{FF2B5EF4-FFF2-40B4-BE49-F238E27FC236}">
                <a16:creationId xmlns:a16="http://schemas.microsoft.com/office/drawing/2014/main" id="{F383D820-4EC8-4805-A83C-44F56FA177AD}"/>
              </a:ext>
            </a:extLst>
          </p:cNvPr>
          <p:cNvPicPr>
            <a:picLocks noChangeAspect="1"/>
          </p:cNvPicPr>
          <p:nvPr/>
        </p:nvPicPr>
        <p:blipFill>
          <a:blip r:embed="rId3"/>
          <a:stretch>
            <a:fillRect/>
          </a:stretch>
        </p:blipFill>
        <p:spPr>
          <a:xfrm>
            <a:off x="6682991" y="-19050"/>
            <a:ext cx="2461009" cy="4713514"/>
          </a:xfrm>
          <a:prstGeom prst="rect">
            <a:avLst/>
          </a:prstGeom>
        </p:spPr>
      </p:pic>
    </p:spTree>
    <p:extLst>
      <p:ext uri="{BB962C8B-B14F-4D97-AF65-F5344CB8AC3E}">
        <p14:creationId xmlns:p14="http://schemas.microsoft.com/office/powerpoint/2010/main" val="3426909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2" name="Shape 51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3600" dirty="0">
                <a:solidFill>
                  <a:srgbClr val="FFFFFF"/>
                </a:solidFill>
                <a:latin typeface="+mn-lt"/>
                <a:ea typeface="Arial"/>
                <a:cs typeface="Arial"/>
                <a:sym typeface="Arial"/>
              </a:rPr>
              <a:t>on</a:t>
            </a:r>
            <a:r>
              <a:rPr lang="en-US" sz="3600" dirty="0">
                <a:solidFill>
                  <a:srgbClr val="FFFFFF"/>
                </a:solidFill>
                <a:latin typeface="+mn-lt"/>
                <a:ea typeface="Arial"/>
                <a:cs typeface="Arial"/>
                <a:sym typeface="Arial"/>
              </a:rPr>
              <a:t>Save</a:t>
            </a:r>
            <a:r>
              <a:rPr lang="en" sz="3600" dirty="0">
                <a:solidFill>
                  <a:srgbClr val="FFFFFF"/>
                </a:solidFill>
                <a:latin typeface="+mn-lt"/>
                <a:ea typeface="Arial"/>
                <a:cs typeface="Arial"/>
                <a:sym typeface="Arial"/>
              </a:rPr>
              <a:t>InstanceState(Bundle state)</a:t>
            </a:r>
            <a:endParaRPr sz="3600" dirty="0">
              <a:solidFill>
                <a:srgbClr val="FFFFFF"/>
              </a:solidFill>
              <a:latin typeface="+mn-lt"/>
            </a:endParaRPr>
          </a:p>
        </p:txBody>
      </p:sp>
      <p:sp>
        <p:nvSpPr>
          <p:cNvPr id="510" name="Shape 51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55</a:t>
            </a:fld>
            <a:endParaRPr/>
          </a:p>
        </p:txBody>
      </p:sp>
      <p:sp>
        <p:nvSpPr>
          <p:cNvPr id="511" name="Shape 511"/>
          <p:cNvSpPr txBox="1"/>
          <p:nvPr/>
        </p:nvSpPr>
        <p:spPr>
          <a:xfrm>
            <a:off x="122842" y="1276350"/>
            <a:ext cx="8898316" cy="3645000"/>
          </a:xfrm>
          <a:prstGeom prst="rect">
            <a:avLst/>
          </a:prstGeom>
          <a:noFill/>
          <a:ln>
            <a:noFill/>
          </a:ln>
        </p:spPr>
        <p:txBody>
          <a:bodyPr spcFirstLastPara="1" wrap="square" lIns="91425" tIns="91425" rIns="91425" bIns="91425" anchor="t" anchorCtr="0">
            <a:noAutofit/>
          </a:bodyPr>
          <a:lstStyle/>
          <a:p>
            <a:r>
              <a:rPr lang="en-US" sz="2000" b="1" dirty="0"/>
              <a:t>To save the current state of the activity, you need to implement the </a:t>
            </a:r>
            <a:r>
              <a:rPr lang="en-US" sz="2000" b="1" dirty="0" err="1"/>
              <a:t>onSaveInstanceState</a:t>
            </a:r>
            <a:r>
              <a:rPr lang="en-US" sz="2000" b="1" dirty="0"/>
              <a:t>() method.</a:t>
            </a:r>
            <a:r>
              <a:rPr lang="en-US" sz="1600" b="1" dirty="0"/>
              <a:t> </a:t>
            </a:r>
          </a:p>
          <a:p>
            <a:pPr lvl="0">
              <a:buClr>
                <a:schemeClr val="dk1"/>
              </a:buClr>
              <a:buSzPts val="1100"/>
            </a:pPr>
            <a:endParaRPr lang="en-US" sz="2400" dirty="0">
              <a:ea typeface="Consolas"/>
              <a:cs typeface="Consolas"/>
              <a:sym typeface="Consolas"/>
            </a:endParaRPr>
          </a:p>
          <a:p>
            <a:pPr lvl="0">
              <a:buClr>
                <a:schemeClr val="dk1"/>
              </a:buClr>
              <a:buSzPts val="1100"/>
            </a:pPr>
            <a:r>
              <a:rPr lang="en-US" sz="2400" dirty="0">
                <a:ea typeface="Consolas"/>
                <a:cs typeface="Consolas"/>
                <a:sym typeface="Consolas"/>
              </a:rPr>
              <a:t>override fun </a:t>
            </a:r>
            <a:r>
              <a:rPr lang="en-US" sz="2400" dirty="0" err="1">
                <a:ea typeface="Consolas"/>
                <a:cs typeface="Consolas"/>
                <a:sym typeface="Consolas"/>
              </a:rPr>
              <a:t>onSaveInstanceState</a:t>
            </a:r>
            <a:r>
              <a:rPr lang="en-US" sz="2400" dirty="0">
                <a:ea typeface="Consolas"/>
                <a:cs typeface="Consolas"/>
                <a:sym typeface="Consolas"/>
              </a:rPr>
              <a:t>(</a:t>
            </a:r>
            <a:r>
              <a:rPr lang="en-US" sz="2400" dirty="0" err="1">
                <a:ea typeface="Consolas"/>
                <a:cs typeface="Consolas"/>
                <a:sym typeface="Consolas"/>
              </a:rPr>
              <a:t>outState</a:t>
            </a:r>
            <a:r>
              <a:rPr lang="en-US" sz="2400" dirty="0">
                <a:ea typeface="Consolas"/>
                <a:cs typeface="Consolas"/>
                <a:sym typeface="Consolas"/>
              </a:rPr>
              <a:t>: Bundle){</a:t>
            </a:r>
          </a:p>
          <a:p>
            <a:pPr lvl="0">
              <a:buClr>
                <a:schemeClr val="dk1"/>
              </a:buClr>
              <a:buSzPts val="1100"/>
            </a:pPr>
            <a:r>
              <a:rPr lang="en-US" sz="2400" dirty="0">
                <a:ea typeface="Consolas"/>
                <a:cs typeface="Consolas"/>
                <a:sym typeface="Consolas"/>
              </a:rPr>
              <a:t>        </a:t>
            </a:r>
            <a:r>
              <a:rPr lang="en-US" sz="2400" dirty="0" err="1">
                <a:ea typeface="Consolas"/>
                <a:cs typeface="Consolas"/>
                <a:sym typeface="Consolas"/>
              </a:rPr>
              <a:t>super.onSaveInstanceState</a:t>
            </a:r>
            <a:r>
              <a:rPr lang="en-US" sz="2400" dirty="0">
                <a:ea typeface="Consolas"/>
                <a:cs typeface="Consolas"/>
                <a:sym typeface="Consolas"/>
              </a:rPr>
              <a:t>(</a:t>
            </a:r>
            <a:r>
              <a:rPr lang="en-US" sz="2400" dirty="0" err="1">
                <a:ea typeface="Consolas"/>
                <a:cs typeface="Consolas"/>
                <a:sym typeface="Consolas"/>
              </a:rPr>
              <a:t>outState</a:t>
            </a:r>
            <a:r>
              <a:rPr lang="en-US" sz="2400" dirty="0">
                <a:ea typeface="Consolas"/>
                <a:cs typeface="Consolas"/>
                <a:sym typeface="Consolas"/>
              </a:rPr>
              <a:t>)</a:t>
            </a:r>
          </a:p>
          <a:p>
            <a:pPr lvl="0">
              <a:buClr>
                <a:schemeClr val="dk1"/>
              </a:buClr>
              <a:buSzPts val="1100"/>
            </a:pPr>
            <a:r>
              <a:rPr lang="en-US" sz="2400" dirty="0">
                <a:ea typeface="Consolas"/>
                <a:cs typeface="Consolas"/>
                <a:sym typeface="Consolas"/>
              </a:rPr>
              <a:t>        </a:t>
            </a:r>
            <a:r>
              <a:rPr lang="en-US" sz="2400" dirty="0" err="1">
                <a:ea typeface="Consolas"/>
                <a:cs typeface="Consolas"/>
                <a:sym typeface="Consolas"/>
              </a:rPr>
              <a:t>outState.putInt</a:t>
            </a:r>
            <a:r>
              <a:rPr lang="en-US" sz="2400" dirty="0">
                <a:ea typeface="Consolas"/>
                <a:cs typeface="Consolas"/>
                <a:sym typeface="Consolas"/>
              </a:rPr>
              <a:t>("count", </a:t>
            </a:r>
            <a:r>
              <a:rPr lang="en-US" sz="2400" dirty="0" err="1">
                <a:ea typeface="Consolas"/>
                <a:cs typeface="Consolas"/>
                <a:sym typeface="Consolas"/>
              </a:rPr>
              <a:t>mCount</a:t>
            </a:r>
            <a:r>
              <a:rPr lang="en-US" sz="2400" dirty="0">
                <a:ea typeface="Consolas"/>
                <a:cs typeface="Consolas"/>
                <a:sym typeface="Consolas"/>
              </a:rPr>
              <a:t>)</a:t>
            </a:r>
          </a:p>
          <a:p>
            <a:pPr lvl="0">
              <a:buClr>
                <a:schemeClr val="dk1"/>
              </a:buClr>
              <a:buSzPts val="1100"/>
            </a:pPr>
            <a:r>
              <a:rPr lang="en-US" sz="2400" dirty="0">
                <a:ea typeface="Consolas"/>
                <a:cs typeface="Consolas"/>
                <a:sym typeface="Consolas"/>
              </a:rPr>
              <a:t>}</a:t>
            </a:r>
          </a:p>
          <a:p>
            <a:pPr marL="0" lvl="0" indent="0" rtl="0">
              <a:spcBef>
                <a:spcPts val="0"/>
              </a:spcBef>
              <a:spcAft>
                <a:spcPts val="0"/>
              </a:spcAft>
              <a:buClr>
                <a:schemeClr val="dk1"/>
              </a:buClr>
              <a:buSzPts val="1100"/>
              <a:buFont typeface="Arial"/>
              <a:buNone/>
            </a:pPr>
            <a:r>
              <a:rPr lang="en" sz="2000" dirty="0">
                <a:ea typeface="Consolas"/>
                <a:cs typeface="Consolas"/>
                <a:sym typeface="Consolas"/>
              </a:rPr>
              <a:t>Refer : Lesson4\SaveStateDemo</a:t>
            </a:r>
          </a:p>
          <a:p>
            <a:pPr lvl="0">
              <a:buClr>
                <a:schemeClr val="dk1"/>
              </a:buClr>
              <a:buSzPts val="1100"/>
            </a:pPr>
            <a:r>
              <a:rPr lang="en" sz="2000" dirty="0">
                <a:ea typeface="Consolas"/>
                <a:cs typeface="Consolas"/>
                <a:sym typeface="Consolas"/>
              </a:rPr>
              <a:t>To know more about Save State Information refer : </a:t>
            </a:r>
            <a:r>
              <a:rPr lang="en-US" sz="2000" dirty="0">
                <a:solidFill>
                  <a:srgbClr val="0070C0"/>
                </a:solidFill>
                <a:hlinkClick r:id="rId3">
                  <a:extLst>
                    <a:ext uri="{A12FA001-AC4F-418D-AE19-62706E023703}">
                      <ahyp:hlinkClr xmlns:ahyp="http://schemas.microsoft.com/office/drawing/2018/hyperlinkcolor" val="tx"/>
                    </a:ext>
                  </a:extLst>
                </a:hlinkClick>
              </a:rPr>
              <a:t>https://developer.android.com/topic/libraries/architecture/saving-states</a:t>
            </a:r>
            <a:endParaRPr sz="2000" dirty="0">
              <a:solidFill>
                <a:srgbClr val="0070C0"/>
              </a:solidFill>
              <a:ea typeface="Consolas"/>
              <a:cs typeface="Consolas"/>
              <a:sym typeface="Consolas"/>
            </a:endParaRPr>
          </a:p>
          <a:p>
            <a:pPr marL="0" lvl="0" indent="0" rtl="0">
              <a:spcBef>
                <a:spcPts val="0"/>
              </a:spcBef>
              <a:spcAft>
                <a:spcPts val="0"/>
              </a:spcAft>
              <a:buNone/>
            </a:pPr>
            <a:endParaRPr sz="1800" dirty="0">
              <a:ea typeface="Consolas"/>
              <a:cs typeface="Consolas"/>
              <a:sym typeface="Consolas"/>
            </a:endParaRPr>
          </a:p>
          <a:p>
            <a:pPr marL="0" lvl="0" indent="0" rtl="0">
              <a:spcBef>
                <a:spcPts val="0"/>
              </a:spcBef>
              <a:spcAft>
                <a:spcPts val="0"/>
              </a:spcAft>
              <a:buNone/>
            </a:pPr>
            <a:endParaRPr sz="1800" dirty="0">
              <a:latin typeface="Consolas"/>
              <a:ea typeface="Consolas"/>
              <a:cs typeface="Consolas"/>
              <a:sym typeface="Consolas"/>
            </a:endParaRPr>
          </a:p>
        </p:txBody>
      </p:sp>
    </p:spTree>
    <p:extLst>
      <p:ext uri="{BB962C8B-B14F-4D97-AF65-F5344CB8AC3E}">
        <p14:creationId xmlns:p14="http://schemas.microsoft.com/office/powerpoint/2010/main" val="583281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rgbClr val="FFFFFF"/>
                </a:solidFill>
                <a:latin typeface="+mn-lt"/>
                <a:ea typeface="Arial"/>
                <a:cs typeface="Arial"/>
                <a:sym typeface="Arial"/>
              </a:rPr>
              <a:t>Restoring instance state</a:t>
            </a:r>
            <a:endParaRPr dirty="0">
              <a:solidFill>
                <a:srgbClr val="FFFFFF"/>
              </a:solidFill>
              <a:latin typeface="+mn-lt"/>
            </a:endParaRPr>
          </a:p>
        </p:txBody>
      </p:sp>
      <p:sp>
        <p:nvSpPr>
          <p:cNvPr id="498" name="Shape 498"/>
          <p:cNvSpPr txBox="1">
            <a:spLocks noGrp="1"/>
          </p:cNvSpPr>
          <p:nvPr>
            <p:ph type="body" idx="1"/>
          </p:nvPr>
        </p:nvSpPr>
        <p:spPr>
          <a:xfrm>
            <a:off x="152400" y="1581150"/>
            <a:ext cx="8520600" cy="3416400"/>
          </a:xfrm>
          <a:prstGeom prst="rect">
            <a:avLst/>
          </a:prstGeom>
        </p:spPr>
        <p:txBody>
          <a:bodyPr spcFirstLastPara="1" wrap="square" lIns="91425" tIns="91425" rIns="91425" bIns="91425" anchor="t" anchorCtr="0">
            <a:noAutofit/>
          </a:bodyPr>
          <a:lstStyle/>
          <a:p>
            <a:pPr marL="0" lvl="0" indent="0">
              <a:spcBef>
                <a:spcPts val="1000"/>
              </a:spcBef>
              <a:spcAft>
                <a:spcPts val="0"/>
              </a:spcAft>
              <a:buClr>
                <a:schemeClr val="dk1"/>
              </a:buClr>
              <a:buSzPts val="1100"/>
              <a:buFont typeface="Arial"/>
              <a:buNone/>
            </a:pPr>
            <a:r>
              <a:rPr lang="en" dirty="0"/>
              <a:t>Two ways to retrieve the saved Bundle</a:t>
            </a:r>
            <a:endParaRPr dirty="0"/>
          </a:p>
          <a:p>
            <a:pPr marL="419100" lvl="0" indent="-342900" rtl="0">
              <a:spcBef>
                <a:spcPts val="1000"/>
              </a:spcBef>
              <a:spcAft>
                <a:spcPts val="0"/>
              </a:spcAft>
              <a:buSzPts val="2400"/>
              <a:buFont typeface="Arial" panose="020B0604020202020204" pitchFamily="34" charset="0"/>
              <a:buChar char="•"/>
            </a:pPr>
            <a:r>
              <a:rPr lang="en" dirty="0"/>
              <a:t>in </a:t>
            </a:r>
            <a:r>
              <a:rPr lang="en" dirty="0">
                <a:ea typeface="Consolas"/>
                <a:cs typeface="Consolas"/>
                <a:sym typeface="Consolas"/>
              </a:rPr>
              <a:t>onCreate(Bundle mySavedState)</a:t>
            </a:r>
            <a:br>
              <a:rPr lang="en" dirty="0"/>
            </a:br>
            <a:r>
              <a:rPr lang="en" dirty="0"/>
              <a:t>Preferred, to ensure that your user interface, including any saved state, is back up and running as quickly as possible </a:t>
            </a:r>
            <a:endParaRPr dirty="0"/>
          </a:p>
          <a:p>
            <a:pPr marL="419100" lvl="0" indent="-342900">
              <a:spcBef>
                <a:spcPts val="1000"/>
              </a:spcBef>
              <a:spcAft>
                <a:spcPts val="0"/>
              </a:spcAft>
              <a:buSzPts val="2400"/>
              <a:buFont typeface="Arial" panose="020B0604020202020204" pitchFamily="34" charset="0"/>
              <a:buChar char="•"/>
            </a:pPr>
            <a:r>
              <a:rPr lang="en" dirty="0"/>
              <a:t>Implement callback (called after onStart())</a:t>
            </a:r>
            <a:br>
              <a:rPr lang="en" dirty="0"/>
            </a:br>
            <a:r>
              <a:rPr lang="en" b="1" u="sng" dirty="0">
                <a:solidFill>
                  <a:srgbClr val="0070C0"/>
                </a:solidFill>
                <a:ea typeface="Consolas"/>
                <a:cs typeface="Consolas"/>
                <a:sym typeface="Consolas"/>
              </a:rPr>
              <a:t>onRestoreInstanceState(Bundle mySavedState)</a:t>
            </a:r>
            <a:endParaRPr b="1" dirty="0">
              <a:solidFill>
                <a:srgbClr val="0070C0"/>
              </a:solidFill>
              <a:ea typeface="Consolas"/>
              <a:cs typeface="Consolas"/>
              <a:sym typeface="Consolas"/>
            </a:endParaRPr>
          </a:p>
        </p:txBody>
      </p:sp>
      <p:sp>
        <p:nvSpPr>
          <p:cNvPr id="497" name="Shape 49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1708446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Shape 50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4000" dirty="0">
                <a:solidFill>
                  <a:srgbClr val="FFFFFF"/>
                </a:solidFill>
                <a:latin typeface="+mn-lt"/>
                <a:ea typeface="Arial"/>
                <a:cs typeface="Arial"/>
                <a:sym typeface="Arial"/>
              </a:rPr>
              <a:t>Restoring in onCreate()</a:t>
            </a:r>
            <a:endParaRPr sz="4000" dirty="0">
              <a:solidFill>
                <a:srgbClr val="FFFFFF"/>
              </a:solidFill>
              <a:latin typeface="+mn-lt"/>
            </a:endParaRPr>
          </a:p>
        </p:txBody>
      </p:sp>
      <p:sp>
        <p:nvSpPr>
          <p:cNvPr id="503" name="Shape 5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57</a:t>
            </a:fld>
            <a:endParaRPr/>
          </a:p>
        </p:txBody>
      </p:sp>
      <p:sp>
        <p:nvSpPr>
          <p:cNvPr id="2" name="Rectangle 1">
            <a:extLst>
              <a:ext uri="{FF2B5EF4-FFF2-40B4-BE49-F238E27FC236}">
                <a16:creationId xmlns:a16="http://schemas.microsoft.com/office/drawing/2014/main" id="{D1E019EE-6939-499B-8A36-391A9C63DC11}"/>
              </a:ext>
            </a:extLst>
          </p:cNvPr>
          <p:cNvSpPr/>
          <p:nvPr/>
        </p:nvSpPr>
        <p:spPr>
          <a:xfrm>
            <a:off x="228600" y="1340720"/>
            <a:ext cx="8603700" cy="3416320"/>
          </a:xfrm>
          <a:prstGeom prst="rect">
            <a:avLst/>
          </a:prstGeom>
        </p:spPr>
        <p:txBody>
          <a:bodyPr wrap="square">
            <a:spAutoFit/>
          </a:bodyPr>
          <a:lstStyle/>
          <a:p>
            <a:r>
              <a:rPr lang="en-US" sz="2400" dirty="0"/>
              <a:t>override fun </a:t>
            </a:r>
            <a:r>
              <a:rPr lang="en-US" sz="2400" dirty="0" err="1"/>
              <a:t>onCreate</a:t>
            </a:r>
            <a:r>
              <a:rPr lang="en-US" sz="2400" dirty="0"/>
              <a:t>(</a:t>
            </a:r>
            <a:r>
              <a:rPr lang="en-US" sz="2400" dirty="0" err="1"/>
              <a:t>savedInstanceState</a:t>
            </a:r>
            <a:r>
              <a:rPr lang="en-US" sz="2400" dirty="0"/>
              <a:t>: Bundle?) {</a:t>
            </a:r>
          </a:p>
          <a:p>
            <a:r>
              <a:rPr lang="en-US" sz="2400" dirty="0"/>
              <a:t>        </a:t>
            </a:r>
            <a:r>
              <a:rPr lang="en-US" sz="2400" dirty="0" err="1"/>
              <a:t>super.onCreate</a:t>
            </a:r>
            <a:r>
              <a:rPr lang="en-US" sz="2400" dirty="0"/>
              <a:t>(</a:t>
            </a:r>
            <a:r>
              <a:rPr lang="en-US" sz="2400" dirty="0" err="1"/>
              <a:t>savedInstanceState</a:t>
            </a:r>
            <a:r>
              <a:rPr lang="en-US" sz="2400" dirty="0"/>
              <a:t>)</a:t>
            </a:r>
          </a:p>
          <a:p>
            <a:r>
              <a:rPr lang="en-US" sz="2400" dirty="0"/>
              <a:t>        </a:t>
            </a:r>
            <a:r>
              <a:rPr lang="en-US" sz="2400" dirty="0" err="1"/>
              <a:t>setContentView</a:t>
            </a:r>
            <a:r>
              <a:rPr lang="en-US" sz="2400" dirty="0"/>
              <a:t>(</a:t>
            </a:r>
            <a:r>
              <a:rPr lang="en-US" sz="2400" dirty="0" err="1"/>
              <a:t>R.layout.activity_main</a:t>
            </a:r>
            <a:r>
              <a:rPr lang="en-US" sz="2400" dirty="0"/>
              <a:t>)</a:t>
            </a:r>
          </a:p>
          <a:p>
            <a:r>
              <a:rPr lang="en-US" sz="2400" dirty="0"/>
              <a:t>        </a:t>
            </a:r>
            <a:r>
              <a:rPr lang="en-US" sz="2400" dirty="0" err="1"/>
              <a:t>mTextViewCount</a:t>
            </a:r>
            <a:r>
              <a:rPr lang="en-US" sz="2400" dirty="0"/>
              <a:t> = </a:t>
            </a:r>
            <a:r>
              <a:rPr lang="en-US" sz="2400" dirty="0" err="1"/>
              <a:t>findViewById</a:t>
            </a:r>
            <a:r>
              <a:rPr lang="en-US" sz="2400" dirty="0"/>
              <a:t>(</a:t>
            </a:r>
            <a:r>
              <a:rPr lang="en-US" sz="2400" dirty="0" err="1"/>
              <a:t>R.id.text_view_count</a:t>
            </a:r>
            <a:r>
              <a:rPr lang="en-US" sz="2400" dirty="0"/>
              <a:t>)</a:t>
            </a:r>
          </a:p>
          <a:p>
            <a:r>
              <a:rPr lang="en-US" sz="2400" dirty="0"/>
              <a:t>        if (</a:t>
            </a:r>
            <a:r>
              <a:rPr lang="en-US" sz="2400" dirty="0" err="1"/>
              <a:t>savedInstanceState</a:t>
            </a:r>
            <a:r>
              <a:rPr lang="en-US" sz="2400" dirty="0"/>
              <a:t> != null) {</a:t>
            </a:r>
          </a:p>
          <a:p>
            <a:r>
              <a:rPr lang="en-US" sz="2400" dirty="0"/>
              <a:t>            </a:t>
            </a:r>
            <a:r>
              <a:rPr lang="en-US" sz="2400" dirty="0" err="1"/>
              <a:t>mCount</a:t>
            </a:r>
            <a:r>
              <a:rPr lang="en-US" sz="2400" dirty="0"/>
              <a:t> = </a:t>
            </a:r>
            <a:r>
              <a:rPr lang="en-US" sz="2400" dirty="0" err="1"/>
              <a:t>savedInstanceState.getInt</a:t>
            </a:r>
            <a:r>
              <a:rPr lang="en-US" sz="2400" dirty="0"/>
              <a:t>("count")</a:t>
            </a:r>
          </a:p>
          <a:p>
            <a:r>
              <a:rPr lang="en-US" sz="2400" dirty="0"/>
              <a:t>            </a:t>
            </a:r>
            <a:r>
              <a:rPr lang="en-US" sz="2400" dirty="0" err="1"/>
              <a:t>mTextViewCount</a:t>
            </a:r>
            <a:r>
              <a:rPr lang="en-US" sz="2400" dirty="0"/>
              <a:t>?.text = </a:t>
            </a:r>
            <a:r>
              <a:rPr lang="en-US" sz="2400" dirty="0" err="1"/>
              <a:t>mCount.toString</a:t>
            </a:r>
            <a:r>
              <a:rPr lang="en-US" sz="2400" dirty="0"/>
              <a:t>()</a:t>
            </a:r>
          </a:p>
          <a:p>
            <a:r>
              <a:rPr lang="en-US" sz="2400" dirty="0"/>
              <a:t>        }</a:t>
            </a:r>
          </a:p>
          <a:p>
            <a:r>
              <a:rPr lang="en-US" sz="2400" dirty="0"/>
              <a:t>    }</a:t>
            </a:r>
          </a:p>
        </p:txBody>
      </p:sp>
    </p:spTree>
    <p:extLst>
      <p:ext uri="{BB962C8B-B14F-4D97-AF65-F5344CB8AC3E}">
        <p14:creationId xmlns:p14="http://schemas.microsoft.com/office/powerpoint/2010/main" val="2666456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Keyboard Shortcuts</a:t>
            </a:r>
          </a:p>
        </p:txBody>
      </p:sp>
      <p:sp>
        <p:nvSpPr>
          <p:cNvPr id="3" name="Text Placeholder 2"/>
          <p:cNvSpPr>
            <a:spLocks noGrp="1"/>
          </p:cNvSpPr>
          <p:nvPr>
            <p:ph type="body" idx="1"/>
          </p:nvPr>
        </p:nvSpPr>
        <p:spPr/>
        <p:txBody>
          <a:bodyPr/>
          <a:lstStyle/>
          <a:p>
            <a:pPr marL="76200" indent="0">
              <a:buNone/>
            </a:pPr>
            <a:r>
              <a:rPr lang="en-US" dirty="0"/>
              <a:t>Android Studio includes keyboard shortcuts for many common actions. </a:t>
            </a:r>
          </a:p>
          <a:p>
            <a:pPr marL="76200" indent="0">
              <a:buNone/>
            </a:pPr>
            <a:r>
              <a:rPr lang="en-US" dirty="0"/>
              <a:t>Refer :</a:t>
            </a:r>
          </a:p>
          <a:p>
            <a:pPr marL="76200" indent="0">
              <a:buNone/>
            </a:pPr>
            <a:r>
              <a:rPr lang="en-US" dirty="0"/>
              <a:t>https://developer.android.com/studio/intro/keyboard-shortcuts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1324870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B8C3C-696C-4964-84B7-214907DC2FD6}"/>
              </a:ext>
            </a:extLst>
          </p:cNvPr>
          <p:cNvSpPr>
            <a:spLocks noGrp="1"/>
          </p:cNvSpPr>
          <p:nvPr>
            <p:ph type="title"/>
          </p:nvPr>
        </p:nvSpPr>
        <p:spPr/>
        <p:txBody>
          <a:bodyPr>
            <a:normAutofit fontScale="90000"/>
          </a:bodyPr>
          <a:lstStyle/>
          <a:p>
            <a:r>
              <a:rPr lang="en-US" dirty="0">
                <a:latin typeface="+mn-lt"/>
              </a:rPr>
              <a:t>Summary</a:t>
            </a:r>
          </a:p>
        </p:txBody>
      </p:sp>
      <p:sp>
        <p:nvSpPr>
          <p:cNvPr id="3" name="Text Placeholder 2">
            <a:extLst>
              <a:ext uri="{FF2B5EF4-FFF2-40B4-BE49-F238E27FC236}">
                <a16:creationId xmlns:a16="http://schemas.microsoft.com/office/drawing/2014/main" id="{C2D5E174-98FA-4F20-9329-FC8A2D5F3A63}"/>
              </a:ext>
            </a:extLst>
          </p:cNvPr>
          <p:cNvSpPr>
            <a:spLocks noGrp="1"/>
          </p:cNvSpPr>
          <p:nvPr>
            <p:ph type="body" idx="1"/>
          </p:nvPr>
        </p:nvSpPr>
        <p:spPr/>
        <p:txBody>
          <a:bodyPr>
            <a:normAutofit fontScale="92500" lnSpcReduction="20000"/>
          </a:bodyPr>
          <a:lstStyle/>
          <a:p>
            <a:pPr>
              <a:buFont typeface="Arial" panose="020B0604020202020204" pitchFamily="34" charset="0"/>
              <a:buChar char="•"/>
            </a:pPr>
            <a:r>
              <a:rPr lang="en-US" sz="2000" dirty="0"/>
              <a:t>The saving and restoration of dynamic state in an Android application is simply a matter of implementing the appropriate code in the appropriate lifecycle methods. For most user interface views, this is handled automatically by the Activity super class. </a:t>
            </a:r>
          </a:p>
          <a:p>
            <a:pPr>
              <a:buFont typeface="Arial" panose="020B0604020202020204" pitchFamily="34" charset="0"/>
              <a:buChar char="•"/>
            </a:pPr>
            <a:r>
              <a:rPr lang="en-US" sz="2000" dirty="0"/>
              <a:t>In other instances, this typically consists of extracting values and settings within the </a:t>
            </a:r>
            <a:r>
              <a:rPr lang="en-US" sz="2000" i="1" dirty="0" err="1"/>
              <a:t>onSaveInstanceState</a:t>
            </a:r>
            <a:r>
              <a:rPr lang="en-US" sz="2000" i="1" dirty="0"/>
              <a:t>() </a:t>
            </a:r>
            <a:r>
              <a:rPr lang="en-US" sz="2000" dirty="0"/>
              <a:t>method and saving the data as key-value pairs within the Bundle object passed through to the activity by the runtime system.</a:t>
            </a:r>
          </a:p>
          <a:p>
            <a:pPr>
              <a:buFont typeface="Arial" panose="020B0604020202020204" pitchFamily="34" charset="0"/>
              <a:buChar char="•"/>
            </a:pPr>
            <a:r>
              <a:rPr lang="en-US" sz="2000" dirty="0"/>
              <a:t>State can be restored in either the </a:t>
            </a:r>
            <a:r>
              <a:rPr lang="en-US" sz="2000" i="1" dirty="0" err="1"/>
              <a:t>onCreate</a:t>
            </a:r>
            <a:r>
              <a:rPr lang="en-US" sz="2000" i="1" dirty="0"/>
              <a:t>() </a:t>
            </a:r>
            <a:r>
              <a:rPr lang="en-US" sz="2000" dirty="0"/>
              <a:t>or the </a:t>
            </a:r>
            <a:r>
              <a:rPr lang="en-US" sz="2000" i="1" dirty="0" err="1"/>
              <a:t>onRestoreInstanceState</a:t>
            </a:r>
            <a:r>
              <a:rPr lang="en-US" sz="2000" i="1" dirty="0"/>
              <a:t>() </a:t>
            </a:r>
            <a:r>
              <a:rPr lang="en-US" sz="2000" dirty="0"/>
              <a:t>methods of the activity by extracting values from the Bundle object and updating the activity based on the stored values.</a:t>
            </a:r>
          </a:p>
        </p:txBody>
      </p:sp>
      <p:sp>
        <p:nvSpPr>
          <p:cNvPr id="4" name="Slide Number Placeholder 3">
            <a:extLst>
              <a:ext uri="{FF2B5EF4-FFF2-40B4-BE49-F238E27FC236}">
                <a16:creationId xmlns:a16="http://schemas.microsoft.com/office/drawing/2014/main" id="{5619260D-3D30-4BBB-B757-7B89219E589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1697378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81000" y="2095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B0F0"/>
                </a:solidFill>
              </a:rPr>
              <a:t>Everything you see is a view</a:t>
            </a:r>
            <a:endParaRPr dirty="0">
              <a:solidFill>
                <a:srgbClr val="00B0F0"/>
              </a:solidFill>
            </a:endParaRPr>
          </a:p>
        </p:txBody>
      </p:sp>
      <p:sp>
        <p:nvSpPr>
          <p:cNvPr id="369" name="Shape 369"/>
          <p:cNvSpPr txBox="1">
            <a:spLocks noGrp="1"/>
          </p:cNvSpPr>
          <p:nvPr>
            <p:ph type="body" idx="1"/>
          </p:nvPr>
        </p:nvSpPr>
        <p:spPr>
          <a:xfrm>
            <a:off x="304800" y="1859492"/>
            <a:ext cx="4721400" cy="2762850"/>
          </a:xfrm>
          <a:prstGeom prst="rect">
            <a:avLst/>
          </a:prstGeom>
        </p:spPr>
        <p:txBody>
          <a:bodyPr spcFirstLastPara="1" wrap="square" lIns="91425" tIns="91425" rIns="91425" bIns="91425" anchor="t" anchorCtr="0">
            <a:noAutofit/>
          </a:bodyPr>
          <a:lstStyle/>
          <a:p>
            <a:pPr marL="0" lvl="0" indent="0" rtl="0">
              <a:spcBef>
                <a:spcPts val="500"/>
              </a:spcBef>
              <a:spcAft>
                <a:spcPts val="0"/>
              </a:spcAft>
              <a:buNone/>
            </a:pPr>
            <a:r>
              <a:rPr lang="en" dirty="0">
                <a:solidFill>
                  <a:schemeClr val="dk1"/>
                </a:solidFill>
              </a:rPr>
              <a:t>If you look at your mobile device, </a:t>
            </a:r>
            <a:endParaRPr dirty="0">
              <a:solidFill>
                <a:schemeClr val="dk1"/>
              </a:solidFill>
            </a:endParaRPr>
          </a:p>
          <a:p>
            <a:pPr marL="0" lvl="0" indent="0" rtl="0">
              <a:spcBef>
                <a:spcPts val="500"/>
              </a:spcBef>
              <a:spcAft>
                <a:spcPts val="200"/>
              </a:spcAft>
              <a:buNone/>
            </a:pPr>
            <a:r>
              <a:rPr lang="en" dirty="0">
                <a:solidFill>
                  <a:schemeClr val="dk1"/>
                </a:solidFill>
              </a:rPr>
              <a:t>every user interface element that you see is a </a:t>
            </a:r>
            <a:r>
              <a:rPr lang="en" b="1" dirty="0">
                <a:solidFill>
                  <a:schemeClr val="dk1"/>
                </a:solidFill>
              </a:rPr>
              <a:t>View</a:t>
            </a:r>
            <a:r>
              <a:rPr lang="en" dirty="0">
                <a:solidFill>
                  <a:schemeClr val="dk1"/>
                </a:solidFill>
              </a:rPr>
              <a:t>. </a:t>
            </a:r>
            <a:endParaRPr dirty="0">
              <a:solidFill>
                <a:schemeClr val="dk1"/>
              </a:solidFill>
            </a:endParaRPr>
          </a:p>
        </p:txBody>
      </p:sp>
      <p:sp>
        <p:nvSpPr>
          <p:cNvPr id="370" name="Shape 370"/>
          <p:cNvSpPr txBox="1">
            <a:spLocks noGrp="1"/>
          </p:cNvSpPr>
          <p:nvPr>
            <p:ph type="sldNum" idx="12"/>
          </p:nvPr>
        </p:nvSpPr>
        <p:spPr>
          <a:xfrm>
            <a:off x="8472458" y="5009534"/>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a:t>
            </a:fld>
            <a:endParaRPr/>
          </a:p>
        </p:txBody>
      </p:sp>
      <p:pic>
        <p:nvPicPr>
          <p:cNvPr id="371" name="Shape 371"/>
          <p:cNvPicPr preferRelativeResize="0"/>
          <p:nvPr/>
        </p:nvPicPr>
        <p:blipFill>
          <a:blip r:embed="rId3">
            <a:alphaModFix/>
          </a:blip>
          <a:stretch>
            <a:fillRect/>
          </a:stretch>
        </p:blipFill>
        <p:spPr>
          <a:xfrm>
            <a:off x="5529175" y="1247951"/>
            <a:ext cx="2038350" cy="3648075"/>
          </a:xfrm>
          <a:prstGeom prst="rect">
            <a:avLst/>
          </a:prstGeom>
          <a:noFill/>
          <a:ln w="9525" cap="flat" cmpd="sng">
            <a:solidFill>
              <a:srgbClr val="0000FF"/>
            </a:solidFill>
            <a:prstDash val="solid"/>
            <a:round/>
            <a:headEnd type="none" w="sm" len="sm"/>
            <a:tailEnd type="none" w="sm" len="sm"/>
          </a:ln>
        </p:spPr>
      </p:pic>
      <p:sp>
        <p:nvSpPr>
          <p:cNvPr id="372" name="Shape 372"/>
          <p:cNvSpPr txBox="1"/>
          <p:nvPr/>
        </p:nvSpPr>
        <p:spPr>
          <a:xfrm>
            <a:off x="7830450" y="2590217"/>
            <a:ext cx="1190700" cy="65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t>Views</a:t>
            </a:r>
            <a:endParaRPr sz="2400"/>
          </a:p>
        </p:txBody>
      </p:sp>
      <p:cxnSp>
        <p:nvCxnSpPr>
          <p:cNvPr id="373" name="Shape 373"/>
          <p:cNvCxnSpPr>
            <a:stCxn id="372" idx="2"/>
          </p:cNvCxnSpPr>
          <p:nvPr/>
        </p:nvCxnSpPr>
        <p:spPr>
          <a:xfrm flipH="1">
            <a:off x="5941200" y="3240917"/>
            <a:ext cx="2484600" cy="356100"/>
          </a:xfrm>
          <a:prstGeom prst="straightConnector1">
            <a:avLst/>
          </a:prstGeom>
          <a:noFill/>
          <a:ln w="28575" cap="flat" cmpd="sng">
            <a:solidFill>
              <a:srgbClr val="434343"/>
            </a:solidFill>
            <a:prstDash val="solid"/>
            <a:round/>
            <a:headEnd type="none" w="med" len="med"/>
            <a:tailEnd type="triangle" w="med" len="med"/>
          </a:ln>
        </p:spPr>
      </p:cxnSp>
      <p:cxnSp>
        <p:nvCxnSpPr>
          <p:cNvPr id="374" name="Shape 374"/>
          <p:cNvCxnSpPr>
            <a:stCxn id="372" idx="2"/>
          </p:cNvCxnSpPr>
          <p:nvPr/>
        </p:nvCxnSpPr>
        <p:spPr>
          <a:xfrm flipH="1">
            <a:off x="7451400" y="3240917"/>
            <a:ext cx="974400" cy="380400"/>
          </a:xfrm>
          <a:prstGeom prst="straightConnector1">
            <a:avLst/>
          </a:prstGeom>
          <a:noFill/>
          <a:ln w="28575" cap="flat" cmpd="sng">
            <a:solidFill>
              <a:srgbClr val="434343"/>
            </a:solidFill>
            <a:prstDash val="solid"/>
            <a:round/>
            <a:headEnd type="none" w="med" len="med"/>
            <a:tailEnd type="triangle" w="med" len="med"/>
          </a:ln>
        </p:spPr>
      </p:cxnSp>
      <p:cxnSp>
        <p:nvCxnSpPr>
          <p:cNvPr id="375" name="Shape 375"/>
          <p:cNvCxnSpPr>
            <a:stCxn id="372" idx="2"/>
          </p:cNvCxnSpPr>
          <p:nvPr/>
        </p:nvCxnSpPr>
        <p:spPr>
          <a:xfrm flipH="1">
            <a:off x="6506100" y="3240917"/>
            <a:ext cx="1919700" cy="1215300"/>
          </a:xfrm>
          <a:prstGeom prst="straightConnector1">
            <a:avLst/>
          </a:prstGeom>
          <a:noFill/>
          <a:ln w="28575" cap="flat" cmpd="sng">
            <a:solidFill>
              <a:srgbClr val="434343"/>
            </a:solidFill>
            <a:prstDash val="solid"/>
            <a:round/>
            <a:headEnd type="none" w="med" len="med"/>
            <a:tailEnd type="triangle" w="med" len="med"/>
          </a:ln>
        </p:spPr>
      </p:cxnSp>
      <p:cxnSp>
        <p:nvCxnSpPr>
          <p:cNvPr id="376" name="Shape 376"/>
          <p:cNvCxnSpPr>
            <a:stCxn id="372" idx="0"/>
          </p:cNvCxnSpPr>
          <p:nvPr/>
        </p:nvCxnSpPr>
        <p:spPr>
          <a:xfrm rot="10800000">
            <a:off x="5794200" y="1964117"/>
            <a:ext cx="2631600" cy="626100"/>
          </a:xfrm>
          <a:prstGeom prst="straightConnector1">
            <a:avLst/>
          </a:prstGeom>
          <a:noFill/>
          <a:ln w="28575" cap="flat" cmpd="sng">
            <a:solidFill>
              <a:srgbClr val="434343"/>
            </a:solidFill>
            <a:prstDash val="solid"/>
            <a:round/>
            <a:headEnd type="none" w="med" len="med"/>
            <a:tailEnd type="triangle" w="med" len="med"/>
          </a:ln>
        </p:spPr>
      </p:cxnSp>
      <p:cxnSp>
        <p:nvCxnSpPr>
          <p:cNvPr id="377" name="Shape 377"/>
          <p:cNvCxnSpPr>
            <a:stCxn id="372" idx="0"/>
          </p:cNvCxnSpPr>
          <p:nvPr/>
        </p:nvCxnSpPr>
        <p:spPr>
          <a:xfrm rot="10800000">
            <a:off x="6837600" y="1927217"/>
            <a:ext cx="1588200" cy="663000"/>
          </a:xfrm>
          <a:prstGeom prst="straightConnector1">
            <a:avLst/>
          </a:prstGeom>
          <a:noFill/>
          <a:ln w="28575" cap="flat" cmpd="sng">
            <a:solidFill>
              <a:srgbClr val="434343"/>
            </a:solidFill>
            <a:prstDash val="solid"/>
            <a:round/>
            <a:headEnd type="none" w="med" len="med"/>
            <a:tailEnd type="triangle" w="med" len="med"/>
          </a:ln>
        </p:spPr>
      </p:cxnSp>
      <p:cxnSp>
        <p:nvCxnSpPr>
          <p:cNvPr id="378" name="Shape 378"/>
          <p:cNvCxnSpPr>
            <a:stCxn id="372" idx="2"/>
          </p:cNvCxnSpPr>
          <p:nvPr/>
        </p:nvCxnSpPr>
        <p:spPr>
          <a:xfrm flipH="1">
            <a:off x="7402200" y="3240917"/>
            <a:ext cx="1023600" cy="957300"/>
          </a:xfrm>
          <a:prstGeom prst="straightConnector1">
            <a:avLst/>
          </a:prstGeom>
          <a:noFill/>
          <a:ln w="28575" cap="flat" cmpd="sng">
            <a:solidFill>
              <a:srgbClr val="434343"/>
            </a:solidFill>
            <a:prstDash val="solid"/>
            <a:round/>
            <a:headEnd type="none" w="med" len="med"/>
            <a:tailEnd type="triangle" w="med" len="med"/>
          </a:ln>
        </p:spPr>
      </p:cxnSp>
      <p:cxnSp>
        <p:nvCxnSpPr>
          <p:cNvPr id="379" name="Shape 379"/>
          <p:cNvCxnSpPr>
            <a:stCxn id="372" idx="0"/>
          </p:cNvCxnSpPr>
          <p:nvPr/>
        </p:nvCxnSpPr>
        <p:spPr>
          <a:xfrm rot="10800000">
            <a:off x="5916900" y="2258717"/>
            <a:ext cx="2508900" cy="331500"/>
          </a:xfrm>
          <a:prstGeom prst="straightConnector1">
            <a:avLst/>
          </a:prstGeom>
          <a:noFill/>
          <a:ln w="28575" cap="flat" cmpd="sng">
            <a:solidFill>
              <a:srgbClr val="434343"/>
            </a:solidFill>
            <a:prstDash val="solid"/>
            <a:round/>
            <a:headEnd type="none" w="med" len="med"/>
            <a:tailEnd type="triangle" w="med" len="med"/>
          </a:ln>
        </p:spPr>
      </p:cxnSp>
      <p:cxnSp>
        <p:nvCxnSpPr>
          <p:cNvPr id="380" name="Shape 380"/>
          <p:cNvCxnSpPr>
            <a:stCxn id="372" idx="0"/>
          </p:cNvCxnSpPr>
          <p:nvPr/>
        </p:nvCxnSpPr>
        <p:spPr>
          <a:xfrm flipH="1">
            <a:off x="5892300" y="2590217"/>
            <a:ext cx="2533500" cy="319200"/>
          </a:xfrm>
          <a:prstGeom prst="straightConnector1">
            <a:avLst/>
          </a:prstGeom>
          <a:noFill/>
          <a:ln w="28575" cap="flat" cmpd="sng">
            <a:solidFill>
              <a:srgbClr val="434343"/>
            </a:solidFill>
            <a:prstDash val="solid"/>
            <a:round/>
            <a:headEnd type="none" w="med" len="med"/>
            <a:tailEnd type="triangle" w="med" len="med"/>
          </a:ln>
        </p:spPr>
      </p:cxnSp>
      <p:cxnSp>
        <p:nvCxnSpPr>
          <p:cNvPr id="381" name="Shape 381"/>
          <p:cNvCxnSpPr>
            <a:stCxn id="372" idx="0"/>
          </p:cNvCxnSpPr>
          <p:nvPr/>
        </p:nvCxnSpPr>
        <p:spPr>
          <a:xfrm rot="10800000">
            <a:off x="6641100" y="2442917"/>
            <a:ext cx="1784700" cy="147300"/>
          </a:xfrm>
          <a:prstGeom prst="straightConnector1">
            <a:avLst/>
          </a:prstGeom>
          <a:noFill/>
          <a:ln w="28575" cap="flat" cmpd="sng">
            <a:solidFill>
              <a:srgbClr val="434343"/>
            </a:solidFill>
            <a:prstDash val="solid"/>
            <a:round/>
            <a:headEnd type="none" w="med" len="med"/>
            <a:tailEnd type="triangle" w="med" len="med"/>
          </a:ln>
        </p:spPr>
      </p:cxnSp>
      <p:cxnSp>
        <p:nvCxnSpPr>
          <p:cNvPr id="382" name="Shape 382"/>
          <p:cNvCxnSpPr>
            <a:stCxn id="372" idx="0"/>
          </p:cNvCxnSpPr>
          <p:nvPr/>
        </p:nvCxnSpPr>
        <p:spPr>
          <a:xfrm rot="10800000">
            <a:off x="7267200" y="2234117"/>
            <a:ext cx="1158600" cy="356100"/>
          </a:xfrm>
          <a:prstGeom prst="straightConnector1">
            <a:avLst/>
          </a:prstGeom>
          <a:noFill/>
          <a:ln w="28575" cap="flat" cmpd="sng">
            <a:solidFill>
              <a:srgbClr val="434343"/>
            </a:solidFill>
            <a:prstDash val="solid"/>
            <a:round/>
            <a:headEnd type="none" w="med" len="med"/>
            <a:tailEnd type="triangle" w="med" len="med"/>
          </a:ln>
        </p:spPr>
      </p:cxnSp>
      <p:cxnSp>
        <p:nvCxnSpPr>
          <p:cNvPr id="383" name="Shape 383"/>
          <p:cNvCxnSpPr>
            <a:stCxn id="372" idx="1"/>
          </p:cNvCxnSpPr>
          <p:nvPr/>
        </p:nvCxnSpPr>
        <p:spPr>
          <a:xfrm flipH="1">
            <a:off x="6579750" y="2915567"/>
            <a:ext cx="1250700" cy="141000"/>
          </a:xfrm>
          <a:prstGeom prst="straightConnector1">
            <a:avLst/>
          </a:prstGeom>
          <a:noFill/>
          <a:ln w="28575" cap="flat" cmpd="sng">
            <a:solidFill>
              <a:srgbClr val="434343"/>
            </a:solidFill>
            <a:prstDash val="solid"/>
            <a:round/>
            <a:headEnd type="none" w="med" len="med"/>
            <a:tailEnd type="triangle" w="med" len="med"/>
          </a:ln>
        </p:spPr>
      </p:cxnSp>
      <p:cxnSp>
        <p:nvCxnSpPr>
          <p:cNvPr id="384" name="Shape 384"/>
          <p:cNvCxnSpPr>
            <a:stCxn id="372" idx="1"/>
          </p:cNvCxnSpPr>
          <p:nvPr/>
        </p:nvCxnSpPr>
        <p:spPr>
          <a:xfrm rot="10800000">
            <a:off x="7156650" y="2909267"/>
            <a:ext cx="673800" cy="6300"/>
          </a:xfrm>
          <a:prstGeom prst="straightConnector1">
            <a:avLst/>
          </a:prstGeom>
          <a:noFill/>
          <a:ln w="28575" cap="flat" cmpd="sng">
            <a:solidFill>
              <a:srgbClr val="434343"/>
            </a:solidFill>
            <a:prstDash val="solid"/>
            <a:round/>
            <a:headEnd type="none" w="med" len="med"/>
            <a:tailEnd type="triangle" w="med" len="med"/>
          </a:ln>
        </p:spPr>
      </p:cxnSp>
      <p:cxnSp>
        <p:nvCxnSpPr>
          <p:cNvPr id="385" name="Shape 385"/>
          <p:cNvCxnSpPr>
            <a:stCxn id="372" idx="2"/>
          </p:cNvCxnSpPr>
          <p:nvPr/>
        </p:nvCxnSpPr>
        <p:spPr>
          <a:xfrm flipH="1">
            <a:off x="6456900" y="3240917"/>
            <a:ext cx="1968900" cy="503100"/>
          </a:xfrm>
          <a:prstGeom prst="straightConnector1">
            <a:avLst/>
          </a:prstGeom>
          <a:noFill/>
          <a:ln w="28575" cap="flat" cmpd="sng">
            <a:solidFill>
              <a:srgbClr val="434343"/>
            </a:solidFill>
            <a:prstDash val="solid"/>
            <a:round/>
            <a:headEnd type="none" w="med" len="med"/>
            <a:tailEnd type="triangle" w="med" len="med"/>
          </a:ln>
        </p:spPr>
      </p:cxnSp>
      <p:cxnSp>
        <p:nvCxnSpPr>
          <p:cNvPr id="386" name="Shape 386"/>
          <p:cNvCxnSpPr>
            <a:stCxn id="372" idx="2"/>
          </p:cNvCxnSpPr>
          <p:nvPr/>
        </p:nvCxnSpPr>
        <p:spPr>
          <a:xfrm flipH="1">
            <a:off x="5867700" y="3240917"/>
            <a:ext cx="2558100" cy="1055700"/>
          </a:xfrm>
          <a:prstGeom prst="straightConnector1">
            <a:avLst/>
          </a:prstGeom>
          <a:noFill/>
          <a:ln w="28575" cap="flat" cmpd="sng">
            <a:solidFill>
              <a:srgbClr val="434343"/>
            </a:solidFill>
            <a:prstDash val="solid"/>
            <a:round/>
            <a:headEnd type="none" w="med" len="med"/>
            <a:tailEnd type="triangle" w="med" len="med"/>
          </a:ln>
        </p:spPr>
      </p:cxnSp>
      <p:cxnSp>
        <p:nvCxnSpPr>
          <p:cNvPr id="387" name="Shape 387"/>
          <p:cNvCxnSpPr>
            <a:stCxn id="372" idx="2"/>
          </p:cNvCxnSpPr>
          <p:nvPr/>
        </p:nvCxnSpPr>
        <p:spPr>
          <a:xfrm flipH="1">
            <a:off x="7021800" y="3240917"/>
            <a:ext cx="1404000" cy="1068000"/>
          </a:xfrm>
          <a:prstGeom prst="straightConnector1">
            <a:avLst/>
          </a:prstGeom>
          <a:noFill/>
          <a:ln w="28575" cap="flat" cmpd="sng">
            <a:solidFill>
              <a:srgbClr val="434343"/>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4729-A72C-455A-A11B-74DA4B44010A}"/>
              </a:ext>
            </a:extLst>
          </p:cNvPr>
          <p:cNvSpPr>
            <a:spLocks noGrp="1"/>
          </p:cNvSpPr>
          <p:nvPr>
            <p:ph type="title"/>
          </p:nvPr>
        </p:nvSpPr>
        <p:spPr/>
        <p:txBody>
          <a:bodyPr>
            <a:normAutofit fontScale="90000"/>
          </a:bodyPr>
          <a:lstStyle/>
          <a:p>
            <a:r>
              <a:rPr lang="en-US" dirty="0"/>
              <a:t>Main Point 3</a:t>
            </a:r>
          </a:p>
        </p:txBody>
      </p:sp>
      <p:sp>
        <p:nvSpPr>
          <p:cNvPr id="3" name="Text Placeholder 2">
            <a:extLst>
              <a:ext uri="{FF2B5EF4-FFF2-40B4-BE49-F238E27FC236}">
                <a16:creationId xmlns:a16="http://schemas.microsoft.com/office/drawing/2014/main" id="{1450C322-60EE-4803-9B37-2EA0F3DA5551}"/>
              </a:ext>
            </a:extLst>
          </p:cNvPr>
          <p:cNvSpPr>
            <a:spLocks noGrp="1"/>
          </p:cNvSpPr>
          <p:nvPr>
            <p:ph type="body" idx="1"/>
          </p:nvPr>
        </p:nvSpPr>
        <p:spPr/>
        <p:txBody>
          <a:bodyPr>
            <a:normAutofit fontScale="85000" lnSpcReduction="10000"/>
          </a:bodyPr>
          <a:lstStyle/>
          <a:p>
            <a:pPr marL="76200" indent="0">
              <a:buNone/>
            </a:pPr>
            <a:r>
              <a:rPr lang="en-US" dirty="0"/>
              <a:t>During an Activity's runtime Lifecycle, an activity passes up and down through different states including </a:t>
            </a:r>
            <a:r>
              <a:rPr lang="en-US" dirty="0" err="1"/>
              <a:t>onCreate</a:t>
            </a:r>
            <a:r>
              <a:rPr lang="en-US" dirty="0"/>
              <a:t>(), </a:t>
            </a:r>
            <a:r>
              <a:rPr lang="en-US" dirty="0" err="1"/>
              <a:t>onStart</a:t>
            </a:r>
            <a:r>
              <a:rPr lang="en-US" dirty="0"/>
              <a:t>(), </a:t>
            </a:r>
            <a:r>
              <a:rPr lang="en-US" dirty="0" err="1"/>
              <a:t>onResume</a:t>
            </a:r>
            <a:r>
              <a:rPr lang="en-US" dirty="0"/>
              <a:t>(), </a:t>
            </a:r>
            <a:r>
              <a:rPr lang="en-US" dirty="0" err="1"/>
              <a:t>onPause</a:t>
            </a:r>
            <a:r>
              <a:rPr lang="en-US" dirty="0"/>
              <a:t>(), </a:t>
            </a:r>
            <a:r>
              <a:rPr lang="en-US" dirty="0" err="1"/>
              <a:t>onStop</a:t>
            </a:r>
            <a:r>
              <a:rPr lang="en-US" dirty="0"/>
              <a:t>(), </a:t>
            </a:r>
            <a:r>
              <a:rPr lang="en-US" dirty="0" err="1"/>
              <a:t>onRestart</a:t>
            </a:r>
            <a:r>
              <a:rPr lang="en-US" dirty="0"/>
              <a:t>(), and </a:t>
            </a:r>
            <a:r>
              <a:rPr lang="en-US" dirty="0" err="1"/>
              <a:t>onDestroy</a:t>
            </a:r>
            <a:r>
              <a:rPr lang="en-US" dirty="0"/>
              <a:t>(). </a:t>
            </a:r>
            <a:r>
              <a:rPr lang="en-US" b="1" i="1" dirty="0"/>
              <a:t>Science of Consciousness: </a:t>
            </a:r>
            <a:r>
              <a:rPr lang="en-US" i="1" dirty="0"/>
              <a:t>Similarly there are seven levels of consciousness, in the first three states waking consciousness; deep sleep and the dreaming state of sleep are known to every  human being with a functional nervous system. The last four levels of consciousness; transcendental cosmic, god and unity consciousness are usually not available right away. These states become accessible only as one engages in regular practice of meditation.</a:t>
            </a:r>
            <a:endParaRPr lang="en-US" dirty="0"/>
          </a:p>
          <a:p>
            <a:pPr marL="76200" indent="0">
              <a:buNone/>
            </a:pPr>
            <a:endParaRPr lang="en-US" dirty="0"/>
          </a:p>
        </p:txBody>
      </p:sp>
      <p:sp>
        <p:nvSpPr>
          <p:cNvPr id="4" name="Slide Number Placeholder 3">
            <a:extLst>
              <a:ext uri="{FF2B5EF4-FFF2-40B4-BE49-F238E27FC236}">
                <a16:creationId xmlns:a16="http://schemas.microsoft.com/office/drawing/2014/main" id="{EC3E6DA7-DA69-4DC8-9AB4-B24057E015A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93468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861FCB-B2AE-4558-9546-A0A3A859500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61</a:t>
            </a:fld>
            <a:endParaRPr lang="en"/>
          </a:p>
        </p:txBody>
      </p:sp>
      <p:pic>
        <p:nvPicPr>
          <p:cNvPr id="6" name="Picture 5">
            <a:extLst>
              <a:ext uri="{FF2B5EF4-FFF2-40B4-BE49-F238E27FC236}">
                <a16:creationId xmlns:a16="http://schemas.microsoft.com/office/drawing/2014/main" id="{88F2DAE7-AA11-41C4-935C-51A0A9512384}"/>
              </a:ext>
            </a:extLst>
          </p:cNvPr>
          <p:cNvPicPr>
            <a:picLocks noChangeAspect="1"/>
          </p:cNvPicPr>
          <p:nvPr/>
        </p:nvPicPr>
        <p:blipFill>
          <a:blip r:embed="rId2"/>
          <a:stretch>
            <a:fillRect/>
          </a:stretch>
        </p:blipFill>
        <p:spPr>
          <a:xfrm>
            <a:off x="0" y="209550"/>
            <a:ext cx="9144000" cy="4876800"/>
          </a:xfrm>
          <a:prstGeom prst="rect">
            <a:avLst/>
          </a:prstGeom>
        </p:spPr>
      </p:pic>
    </p:spTree>
    <p:extLst>
      <p:ext uri="{BB962C8B-B14F-4D97-AF65-F5344CB8AC3E}">
        <p14:creationId xmlns:p14="http://schemas.microsoft.com/office/powerpoint/2010/main" val="283865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B0F0"/>
                </a:solidFill>
              </a:rPr>
              <a:t>What is a view</a:t>
            </a:r>
            <a:endParaRPr dirty="0">
              <a:solidFill>
                <a:srgbClr val="00B0F0"/>
              </a:solidFill>
            </a:endParaRPr>
          </a:p>
        </p:txBody>
      </p:sp>
      <p:sp>
        <p:nvSpPr>
          <p:cNvPr id="393" name="Shape 393"/>
          <p:cNvSpPr txBox="1">
            <a:spLocks noGrp="1"/>
          </p:cNvSpPr>
          <p:nvPr>
            <p:ph type="body" idx="1"/>
          </p:nvPr>
        </p:nvSpPr>
        <p:spPr>
          <a:xfrm>
            <a:off x="304800" y="1504950"/>
            <a:ext cx="8520600" cy="34512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 dirty="0"/>
              <a:t>Views are Android's basic user interface building blocks.</a:t>
            </a:r>
            <a:endParaRPr dirty="0"/>
          </a:p>
          <a:p>
            <a:pPr marL="457200" lvl="0" indent="-381000" rtl="0">
              <a:spcBef>
                <a:spcPts val="1000"/>
              </a:spcBef>
              <a:spcAft>
                <a:spcPts val="0"/>
              </a:spcAft>
              <a:buSzPts val="2400"/>
              <a:buFont typeface="Arial" panose="020B0604020202020204" pitchFamily="34" charset="0"/>
              <a:buChar char="•"/>
            </a:pPr>
            <a:r>
              <a:rPr lang="en" dirty="0"/>
              <a:t>display text (TextView class), edit text (EditText class)</a:t>
            </a:r>
            <a:endParaRPr dirty="0"/>
          </a:p>
          <a:p>
            <a:pPr marL="457200" lvl="0" indent="-381000" rtl="0">
              <a:spcBef>
                <a:spcPts val="1000"/>
              </a:spcBef>
              <a:spcAft>
                <a:spcPts val="0"/>
              </a:spcAft>
              <a:buSzPts val="2400"/>
              <a:buFont typeface="Arial" panose="020B0604020202020204" pitchFamily="34" charset="0"/>
              <a:buChar char="•"/>
            </a:pPr>
            <a:r>
              <a:rPr lang="en" dirty="0"/>
              <a:t>buttons (Button class), menus, other controls</a:t>
            </a:r>
            <a:endParaRPr dirty="0"/>
          </a:p>
          <a:p>
            <a:pPr marL="457200" lvl="0" indent="-381000" rtl="0">
              <a:spcBef>
                <a:spcPts val="1000"/>
              </a:spcBef>
              <a:spcAft>
                <a:spcPts val="0"/>
              </a:spcAft>
              <a:buSzPts val="2400"/>
              <a:buFont typeface="Arial" panose="020B0604020202020204" pitchFamily="34" charset="0"/>
              <a:buChar char="•"/>
            </a:pPr>
            <a:r>
              <a:rPr lang="en" dirty="0"/>
              <a:t>scrollable (ScrollView, RecyclerView)</a:t>
            </a:r>
            <a:endParaRPr dirty="0"/>
          </a:p>
          <a:p>
            <a:pPr marL="457200" lvl="0" indent="-381000" rtl="0">
              <a:spcBef>
                <a:spcPts val="1000"/>
              </a:spcBef>
              <a:spcAft>
                <a:spcPts val="0"/>
              </a:spcAft>
              <a:buSzPts val="2400"/>
              <a:buFont typeface="Arial" panose="020B0604020202020204" pitchFamily="34" charset="0"/>
              <a:buChar char="•"/>
            </a:pPr>
            <a:r>
              <a:rPr lang="en" dirty="0"/>
              <a:t>show images (ImageView)</a:t>
            </a:r>
            <a:endParaRPr dirty="0"/>
          </a:p>
          <a:p>
            <a:pPr marL="457200" lvl="0" indent="-381000" rtl="0">
              <a:spcBef>
                <a:spcPts val="1000"/>
              </a:spcBef>
              <a:spcAft>
                <a:spcPts val="0"/>
              </a:spcAft>
              <a:buSzPts val="2400"/>
              <a:buFont typeface="Arial" panose="020B0604020202020204" pitchFamily="34" charset="0"/>
              <a:buChar char="•"/>
            </a:pPr>
            <a:r>
              <a:rPr lang="en" dirty="0"/>
              <a:t>subclass of View class</a:t>
            </a:r>
            <a:endParaRPr dirty="0"/>
          </a:p>
        </p:txBody>
      </p:sp>
      <p:sp>
        <p:nvSpPr>
          <p:cNvPr id="394" name="Shape 39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dirty="0">
                <a:solidFill>
                  <a:srgbClr val="00B0F0"/>
                </a:solidFill>
              </a:rPr>
              <a:t>Views have properties</a:t>
            </a:r>
            <a:endParaRPr dirty="0">
              <a:solidFill>
                <a:srgbClr val="00B0F0"/>
              </a:solidFill>
            </a:endParaRPr>
          </a:p>
        </p:txBody>
      </p:sp>
      <p:sp>
        <p:nvSpPr>
          <p:cNvPr id="400" name="Shape 400"/>
          <p:cNvSpPr txBox="1">
            <a:spLocks noGrp="1"/>
          </p:cNvSpPr>
          <p:nvPr>
            <p:ph type="body" idx="1"/>
          </p:nvPr>
        </p:nvSpPr>
        <p:spPr>
          <a:xfrm>
            <a:off x="381000" y="1727100"/>
            <a:ext cx="8520600" cy="3054450"/>
          </a:xfrm>
          <a:prstGeom prst="rect">
            <a:avLst/>
          </a:prstGeom>
        </p:spPr>
        <p:txBody>
          <a:bodyPr spcFirstLastPara="1" wrap="square" lIns="91425" tIns="91425" rIns="91425" bIns="91425" anchor="t" anchorCtr="0">
            <a:noAutofit/>
          </a:bodyPr>
          <a:lstStyle/>
          <a:p>
            <a:pPr marL="419100" lvl="0" indent="-342900" rtl="0">
              <a:spcBef>
                <a:spcPts val="1000"/>
              </a:spcBef>
              <a:spcAft>
                <a:spcPts val="0"/>
              </a:spcAft>
              <a:buSzPts val="2400"/>
              <a:buFont typeface="Arial" panose="020B0604020202020204" pitchFamily="34" charset="0"/>
              <a:buChar char="•"/>
            </a:pPr>
            <a:r>
              <a:rPr lang="en" dirty="0"/>
              <a:t>Have properties (e.g., color, dimensions, positioning)</a:t>
            </a:r>
            <a:endParaRPr dirty="0"/>
          </a:p>
          <a:p>
            <a:pPr marL="419100" lvl="0" indent="-342900" rtl="0">
              <a:spcBef>
                <a:spcPts val="1000"/>
              </a:spcBef>
              <a:spcAft>
                <a:spcPts val="0"/>
              </a:spcAft>
              <a:buSzPts val="2400"/>
              <a:buFont typeface="Arial" panose="020B0604020202020204" pitchFamily="34" charset="0"/>
              <a:buChar char="•"/>
            </a:pPr>
            <a:r>
              <a:rPr lang="en" dirty="0"/>
              <a:t>May have focus (e.g., selected to receive user input)</a:t>
            </a:r>
            <a:endParaRPr dirty="0"/>
          </a:p>
          <a:p>
            <a:pPr marL="419100" lvl="0" indent="-342900" rtl="0">
              <a:spcBef>
                <a:spcPts val="1000"/>
              </a:spcBef>
              <a:spcAft>
                <a:spcPts val="0"/>
              </a:spcAft>
              <a:buSzPts val="2400"/>
              <a:buFont typeface="Arial" panose="020B0604020202020204" pitchFamily="34" charset="0"/>
              <a:buChar char="•"/>
            </a:pPr>
            <a:r>
              <a:rPr lang="en" dirty="0"/>
              <a:t>May be interactive (respond to user clicks)</a:t>
            </a:r>
            <a:endParaRPr dirty="0"/>
          </a:p>
          <a:p>
            <a:pPr marL="419100" lvl="0" indent="-342900" rtl="0">
              <a:spcBef>
                <a:spcPts val="1000"/>
              </a:spcBef>
              <a:spcAft>
                <a:spcPts val="0"/>
              </a:spcAft>
              <a:buSzPts val="2400"/>
              <a:buFont typeface="Arial" panose="020B0604020202020204" pitchFamily="34" charset="0"/>
              <a:buChar char="•"/>
            </a:pPr>
            <a:r>
              <a:rPr lang="en" dirty="0"/>
              <a:t>May be visible or not</a:t>
            </a:r>
            <a:endParaRPr dirty="0"/>
          </a:p>
          <a:p>
            <a:pPr marL="419100" lvl="0" indent="-342900" rtl="0">
              <a:spcBef>
                <a:spcPts val="1000"/>
              </a:spcBef>
              <a:spcAft>
                <a:spcPts val="0"/>
              </a:spcAft>
              <a:buSzPts val="2400"/>
              <a:buFont typeface="Arial" panose="020B0604020202020204" pitchFamily="34" charset="0"/>
              <a:buChar char="•"/>
            </a:pPr>
            <a:r>
              <a:rPr lang="en" dirty="0"/>
              <a:t>Have relationships to other views</a:t>
            </a:r>
            <a:endParaRPr dirty="0"/>
          </a:p>
        </p:txBody>
      </p:sp>
      <p:sp>
        <p:nvSpPr>
          <p:cNvPr id="401" name="Shape 40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311675" y="361950"/>
            <a:ext cx="8657700" cy="390192"/>
          </a:xfrm>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dirty="0">
                <a:solidFill>
                  <a:srgbClr val="00B0F0"/>
                </a:solidFill>
                <a:latin typeface="+mn-lt"/>
              </a:rPr>
              <a:t>Examples of views</a:t>
            </a:r>
            <a:endParaRPr dirty="0">
              <a:solidFill>
                <a:srgbClr val="00B0F0"/>
              </a:solidFill>
              <a:latin typeface="+mn-lt"/>
            </a:endParaRPr>
          </a:p>
        </p:txBody>
      </p:sp>
      <p:sp>
        <p:nvSpPr>
          <p:cNvPr id="407" name="Shape 407"/>
          <p:cNvSpPr txBox="1">
            <a:spLocks noGrp="1"/>
          </p:cNvSpPr>
          <p:nvPr>
            <p:ph type="sldNum" idx="12"/>
          </p:nvPr>
        </p:nvSpPr>
        <p:spPr>
          <a:xfrm>
            <a:off x="8472458" y="514995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a:t>
            </a:fld>
            <a:endParaRPr/>
          </a:p>
        </p:txBody>
      </p:sp>
      <p:pic>
        <p:nvPicPr>
          <p:cNvPr id="408" name="Shape 408"/>
          <p:cNvPicPr preferRelativeResize="0"/>
          <p:nvPr/>
        </p:nvPicPr>
        <p:blipFill>
          <a:blip r:embed="rId3">
            <a:alphaModFix/>
          </a:blip>
          <a:stretch>
            <a:fillRect/>
          </a:stretch>
        </p:blipFill>
        <p:spPr>
          <a:xfrm>
            <a:off x="2424239" y="1941009"/>
            <a:ext cx="4053125" cy="2262475"/>
          </a:xfrm>
          <a:prstGeom prst="rect">
            <a:avLst/>
          </a:prstGeom>
          <a:noFill/>
          <a:ln>
            <a:noFill/>
          </a:ln>
        </p:spPr>
      </p:pic>
      <p:sp>
        <p:nvSpPr>
          <p:cNvPr id="409" name="Shape 409"/>
          <p:cNvSpPr txBox="1"/>
          <p:nvPr/>
        </p:nvSpPr>
        <p:spPr>
          <a:xfrm>
            <a:off x="328525" y="1977558"/>
            <a:ext cx="1827300" cy="2262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dirty="0">
                <a:latin typeface="Roboto"/>
                <a:ea typeface="Roboto"/>
                <a:cs typeface="Roboto"/>
                <a:sym typeface="Roboto"/>
              </a:rPr>
              <a:t>Button</a:t>
            </a:r>
            <a:endParaRPr sz="2400" dirty="0">
              <a:latin typeface="Roboto"/>
              <a:ea typeface="Roboto"/>
              <a:cs typeface="Roboto"/>
              <a:sym typeface="Roboto"/>
            </a:endParaRPr>
          </a:p>
          <a:p>
            <a:pPr marL="0" lvl="0" indent="0">
              <a:spcBef>
                <a:spcPts val="0"/>
              </a:spcBef>
              <a:spcAft>
                <a:spcPts val="0"/>
              </a:spcAft>
              <a:buClr>
                <a:schemeClr val="dk1"/>
              </a:buClr>
              <a:buSzPts val="1100"/>
              <a:buFont typeface="Arial"/>
              <a:buNone/>
            </a:pPr>
            <a:endParaRPr sz="2400" dirty="0">
              <a:latin typeface="Roboto"/>
              <a:ea typeface="Roboto"/>
              <a:cs typeface="Roboto"/>
              <a:sym typeface="Roboto"/>
            </a:endParaRPr>
          </a:p>
          <a:p>
            <a:pPr marL="0" lvl="0" indent="0">
              <a:spcBef>
                <a:spcPts val="1000"/>
              </a:spcBef>
              <a:spcAft>
                <a:spcPts val="0"/>
              </a:spcAft>
              <a:buNone/>
            </a:pPr>
            <a:r>
              <a:rPr lang="en" sz="2400" dirty="0">
                <a:latin typeface="Roboto"/>
                <a:ea typeface="Roboto"/>
                <a:cs typeface="Roboto"/>
                <a:sym typeface="Roboto"/>
              </a:rPr>
              <a:t>EditText</a:t>
            </a:r>
            <a:endParaRPr sz="2400" dirty="0">
              <a:latin typeface="Roboto"/>
              <a:ea typeface="Roboto"/>
              <a:cs typeface="Roboto"/>
              <a:sym typeface="Roboto"/>
            </a:endParaRPr>
          </a:p>
          <a:p>
            <a:pPr marL="0" lvl="0" indent="0">
              <a:spcBef>
                <a:spcPts val="0"/>
              </a:spcBef>
              <a:spcAft>
                <a:spcPts val="0"/>
              </a:spcAft>
              <a:buClr>
                <a:schemeClr val="dk1"/>
              </a:buClr>
              <a:buSzPts val="1100"/>
              <a:buFont typeface="Arial"/>
              <a:buNone/>
            </a:pPr>
            <a:endParaRPr sz="2400" dirty="0">
              <a:latin typeface="Roboto"/>
              <a:ea typeface="Roboto"/>
              <a:cs typeface="Roboto"/>
              <a:sym typeface="Roboto"/>
            </a:endParaRPr>
          </a:p>
          <a:p>
            <a:pPr marL="0" lvl="0" indent="0">
              <a:spcBef>
                <a:spcPts val="0"/>
              </a:spcBef>
              <a:spcAft>
                <a:spcPts val="0"/>
              </a:spcAft>
              <a:buClr>
                <a:schemeClr val="dk1"/>
              </a:buClr>
              <a:buSzPts val="1100"/>
              <a:buFont typeface="Arial"/>
              <a:buNone/>
            </a:pPr>
            <a:r>
              <a:rPr lang="en" sz="2400" dirty="0">
                <a:latin typeface="Roboto"/>
                <a:ea typeface="Roboto"/>
                <a:cs typeface="Roboto"/>
                <a:sym typeface="Roboto"/>
              </a:rPr>
              <a:t>SeekBar</a:t>
            </a:r>
            <a:endParaRPr sz="2400" dirty="0">
              <a:latin typeface="Roboto"/>
              <a:ea typeface="Roboto"/>
              <a:cs typeface="Roboto"/>
              <a:sym typeface="Roboto"/>
            </a:endParaRPr>
          </a:p>
        </p:txBody>
      </p:sp>
      <p:sp>
        <p:nvSpPr>
          <p:cNvPr id="410" name="Shape 410"/>
          <p:cNvSpPr txBox="1"/>
          <p:nvPr/>
        </p:nvSpPr>
        <p:spPr>
          <a:xfrm>
            <a:off x="6745775" y="3409950"/>
            <a:ext cx="1179025" cy="685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chemeClr val="dk1"/>
                </a:solidFill>
                <a:latin typeface="Roboto"/>
                <a:ea typeface="Roboto"/>
                <a:cs typeface="Roboto"/>
                <a:sym typeface="Roboto"/>
              </a:rPr>
              <a:t>Toggle </a:t>
            </a:r>
            <a:endParaRPr sz="2400" dirty="0">
              <a:solidFill>
                <a:schemeClr val="dk1"/>
              </a:solidFill>
              <a:latin typeface="Roboto"/>
              <a:ea typeface="Roboto"/>
              <a:cs typeface="Roboto"/>
              <a:sym typeface="Roboto"/>
            </a:endParaRPr>
          </a:p>
        </p:txBody>
      </p:sp>
      <p:sp>
        <p:nvSpPr>
          <p:cNvPr id="8" name="TextBox 7">
            <a:extLst>
              <a:ext uri="{FF2B5EF4-FFF2-40B4-BE49-F238E27FC236}">
                <a16:creationId xmlns:a16="http://schemas.microsoft.com/office/drawing/2014/main" id="{E382A009-7E20-4B41-B242-9C25C6C83A06}"/>
              </a:ext>
            </a:extLst>
          </p:cNvPr>
          <p:cNvSpPr txBox="1"/>
          <p:nvPr/>
        </p:nvSpPr>
        <p:spPr>
          <a:xfrm>
            <a:off x="4648200" y="1618759"/>
            <a:ext cx="1219200" cy="369332"/>
          </a:xfrm>
          <a:prstGeom prst="rect">
            <a:avLst/>
          </a:prstGeom>
          <a:noFill/>
        </p:spPr>
        <p:txBody>
          <a:bodyPr wrap="square">
            <a:spAutoFit/>
          </a:bodyPr>
          <a:lstStyle/>
          <a:p>
            <a:pPr marL="0" lvl="0" indent="0">
              <a:spcBef>
                <a:spcPts val="0"/>
              </a:spcBef>
              <a:spcAft>
                <a:spcPts val="0"/>
              </a:spcAft>
              <a:buNone/>
            </a:pPr>
            <a:r>
              <a:rPr lang="en-US" sz="1800" dirty="0" err="1">
                <a:solidFill>
                  <a:schemeClr val="dk1"/>
                </a:solidFill>
                <a:latin typeface="Roboto"/>
                <a:ea typeface="Roboto"/>
                <a:cs typeface="Roboto"/>
                <a:sym typeface="Roboto"/>
              </a:rPr>
              <a:t>CheckBox</a:t>
            </a:r>
            <a:endParaRPr lang="en-US" sz="1800" dirty="0">
              <a:solidFill>
                <a:schemeClr val="dk1"/>
              </a:solidFill>
              <a:latin typeface="Roboto"/>
              <a:ea typeface="Roboto"/>
              <a:cs typeface="Roboto"/>
              <a:sym typeface="Roboto"/>
            </a:endParaRPr>
          </a:p>
        </p:txBody>
      </p:sp>
      <p:sp>
        <p:nvSpPr>
          <p:cNvPr id="10" name="TextBox 9">
            <a:extLst>
              <a:ext uri="{FF2B5EF4-FFF2-40B4-BE49-F238E27FC236}">
                <a16:creationId xmlns:a16="http://schemas.microsoft.com/office/drawing/2014/main" id="{CC797A8D-72F1-4CCC-9F99-242D2D1429D4}"/>
              </a:ext>
            </a:extLst>
          </p:cNvPr>
          <p:cNvSpPr txBox="1"/>
          <p:nvPr/>
        </p:nvSpPr>
        <p:spPr>
          <a:xfrm>
            <a:off x="6170130" y="1618759"/>
            <a:ext cx="1754670" cy="369332"/>
          </a:xfrm>
          <a:prstGeom prst="rect">
            <a:avLst/>
          </a:prstGeom>
          <a:noFill/>
        </p:spPr>
        <p:txBody>
          <a:bodyPr wrap="square">
            <a:spAutoFit/>
          </a:bodyPr>
          <a:lstStyle/>
          <a:p>
            <a:pPr marL="0" lvl="0" indent="0">
              <a:spcBef>
                <a:spcPts val="1000"/>
              </a:spcBef>
              <a:spcAft>
                <a:spcPts val="0"/>
              </a:spcAft>
              <a:buNone/>
            </a:pPr>
            <a:r>
              <a:rPr lang="en-US" sz="1800" dirty="0" err="1">
                <a:solidFill>
                  <a:schemeClr val="dk1"/>
                </a:solidFill>
                <a:latin typeface="Roboto"/>
                <a:ea typeface="Roboto"/>
                <a:cs typeface="Roboto"/>
                <a:sym typeface="Roboto"/>
              </a:rPr>
              <a:t>RadioButton</a:t>
            </a:r>
            <a:endParaRPr lang="en-US" sz="1800" dirty="0">
              <a:solidFill>
                <a:schemeClr val="dk1"/>
              </a:solidFill>
              <a:latin typeface="Roboto"/>
              <a:ea typeface="Roboto"/>
              <a:cs typeface="Roboto"/>
              <a:sym typeface="Roboto"/>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Them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extLst>
    <a:ext uri="{05A4C25C-085E-4340-85A3-A5531E510DB2}">
      <thm15:themeFamily xmlns:thm15="http://schemas.microsoft.com/office/thememl/2012/main" name="MyTheme" id="{75C09BE5-8D67-4B00-A987-07184B9FF8C3}" vid="{02A86F87-C961-443F-8556-CC74D1029B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2015</TotalTime>
  <Words>5133</Words>
  <Application>Microsoft Office PowerPoint</Application>
  <PresentationFormat>On-screen Show (16:9)</PresentationFormat>
  <Paragraphs>516</Paragraphs>
  <Slides>61</Slides>
  <Notes>36</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61</vt:i4>
      </vt:variant>
    </vt:vector>
  </HeadingPairs>
  <TitlesOfParts>
    <vt:vector size="77" baseType="lpstr">
      <vt:lpstr>Gill Sans</vt:lpstr>
      <vt:lpstr>Wingdings 3</vt:lpstr>
      <vt:lpstr>arial</vt:lpstr>
      <vt:lpstr>Roboto</vt:lpstr>
      <vt:lpstr>Consolas</vt:lpstr>
      <vt:lpstr>Impact</vt:lpstr>
      <vt:lpstr>Gill Sans Light</vt:lpstr>
      <vt:lpstr>Calibri</vt:lpstr>
      <vt:lpstr>arial</vt:lpstr>
      <vt:lpstr>Wingdings 2</vt:lpstr>
      <vt:lpstr>Courier New</vt:lpstr>
      <vt:lpstr>Times New Roman</vt:lpstr>
      <vt:lpstr>Wingdings</vt:lpstr>
      <vt:lpstr>Calibri Light</vt:lpstr>
      <vt:lpstr>MyTheme</vt:lpstr>
      <vt:lpstr>Office Theme</vt:lpstr>
      <vt:lpstr>PowerPoint Presentation</vt:lpstr>
      <vt:lpstr>PowerPoint Presentation</vt:lpstr>
      <vt:lpstr>PowerPoint Presentation</vt:lpstr>
      <vt:lpstr>Wholeness </vt:lpstr>
      <vt:lpstr>Contents</vt:lpstr>
      <vt:lpstr>Everything you see is a view</vt:lpstr>
      <vt:lpstr>What is a view</vt:lpstr>
      <vt:lpstr>Views have properties</vt:lpstr>
      <vt:lpstr>Examples of views</vt:lpstr>
      <vt:lpstr>Creating and laying out views</vt:lpstr>
      <vt:lpstr>Views defined in XML</vt:lpstr>
      <vt:lpstr>View properties in XML</vt:lpstr>
      <vt:lpstr>ViewGroup views</vt:lpstr>
      <vt:lpstr>Hierarchy of view groups and views</vt:lpstr>
      <vt:lpstr>View hierarchy and screen layout</vt:lpstr>
      <vt:lpstr>View hierarchy in the component tree</vt:lpstr>
      <vt:lpstr>Best practices for view hierarchies</vt:lpstr>
      <vt:lpstr>Layout Views</vt:lpstr>
      <vt:lpstr>Common Layout Classes</vt:lpstr>
      <vt:lpstr>Common Layout Classes</vt:lpstr>
      <vt:lpstr>Class Hierarchy vs. Layout Hierarchy</vt:lpstr>
      <vt:lpstr>Layout created in XML</vt:lpstr>
      <vt:lpstr>Layout created in Kotlin Activity code</vt:lpstr>
      <vt:lpstr>Main Point 1</vt:lpstr>
      <vt:lpstr>PowerPoint Presentation</vt:lpstr>
      <vt:lpstr>PowerPoint Presentation</vt:lpstr>
      <vt:lpstr>PowerPoint Presentation</vt:lpstr>
      <vt:lpstr>PowerPoint Presentation</vt:lpstr>
      <vt:lpstr>MainActivity.kt</vt:lpstr>
      <vt:lpstr>PowerPoint Presentation</vt:lpstr>
      <vt:lpstr>Hands on Example 2 – Simple Calculator using                Relative and Linear Layouts</vt:lpstr>
      <vt:lpstr>Main Activity.kt</vt:lpstr>
      <vt:lpstr>Main Activity.kt</vt:lpstr>
      <vt:lpstr>Main Activity.kt</vt:lpstr>
      <vt:lpstr>Resources</vt:lpstr>
      <vt:lpstr>Where are the resources in your project?</vt:lpstr>
      <vt:lpstr>Hands on Example 3 TextView, ScrollView &amp; Resources </vt:lpstr>
      <vt:lpstr>Hands on Example 3 TextView, ScrollView &amp; Resources </vt:lpstr>
      <vt:lpstr>Common TextView attributes</vt:lpstr>
      <vt:lpstr>ScrollView layout with a view group</vt:lpstr>
      <vt:lpstr>Main Point 2</vt:lpstr>
      <vt:lpstr>Activity Life Cycle</vt:lpstr>
      <vt:lpstr>Callbacks and when they are called</vt:lpstr>
      <vt:lpstr>PowerPoint Presentation</vt:lpstr>
      <vt:lpstr>States of Activity Life cycle</vt:lpstr>
      <vt:lpstr>States of Activity Life cycle</vt:lpstr>
      <vt:lpstr>States of Activity Life cycle</vt:lpstr>
      <vt:lpstr>PowerPoint Presentation</vt:lpstr>
      <vt:lpstr>PowerPoint Presentation</vt:lpstr>
      <vt:lpstr>PowerPoint Presentation</vt:lpstr>
      <vt:lpstr>PowerPoint Presentation</vt:lpstr>
      <vt:lpstr>PowerPoint Presentation</vt:lpstr>
      <vt:lpstr>PowerPoint Presentation</vt:lpstr>
      <vt:lpstr>Saving instance state</vt:lpstr>
      <vt:lpstr>onSaveInstanceState(Bundle state)</vt:lpstr>
      <vt:lpstr>Restoring instance state</vt:lpstr>
      <vt:lpstr>Restoring in onCreate()</vt:lpstr>
      <vt:lpstr>Keyboard Shortcuts</vt:lpstr>
      <vt:lpstr>Summary</vt:lpstr>
      <vt:lpstr>Main Point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World</dc:title>
  <dc:creator>Renuka Mohanraj</dc:creator>
  <cp:lastModifiedBy>Renuka Mohanraj</cp:lastModifiedBy>
  <cp:revision>104</cp:revision>
  <dcterms:modified xsi:type="dcterms:W3CDTF">2021-09-29T14:24:21Z</dcterms:modified>
</cp:coreProperties>
</file>